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3" r:id="rId2"/>
    <p:sldId id="290" r:id="rId3"/>
    <p:sldId id="348" r:id="rId4"/>
    <p:sldId id="305" r:id="rId5"/>
    <p:sldId id="359" r:id="rId6"/>
    <p:sldId id="307" r:id="rId7"/>
    <p:sldId id="286" r:id="rId8"/>
    <p:sldId id="306" r:id="rId9"/>
    <p:sldId id="287" r:id="rId10"/>
    <p:sldId id="360" r:id="rId11"/>
    <p:sldId id="352" r:id="rId12"/>
    <p:sldId id="353" r:id="rId13"/>
    <p:sldId id="350" r:id="rId14"/>
    <p:sldId id="309" r:id="rId15"/>
    <p:sldId id="324" r:id="rId16"/>
    <p:sldId id="340" r:id="rId17"/>
    <p:sldId id="341" r:id="rId18"/>
    <p:sldId id="345" r:id="rId19"/>
    <p:sldId id="346" r:id="rId20"/>
    <p:sldId id="347" r:id="rId21"/>
    <p:sldId id="296" r:id="rId22"/>
    <p:sldId id="339" r:id="rId23"/>
    <p:sldId id="338" r:id="rId24"/>
    <p:sldId id="300" r:id="rId25"/>
    <p:sldId id="303" r:id="rId26"/>
    <p:sldId id="344" r:id="rId27"/>
    <p:sldId id="325" r:id="rId28"/>
    <p:sldId id="327" r:id="rId29"/>
    <p:sldId id="333" r:id="rId30"/>
    <p:sldId id="357" r:id="rId31"/>
    <p:sldId id="358" r:id="rId32"/>
    <p:sldId id="351" r:id="rId33"/>
    <p:sldId id="355" r:id="rId34"/>
    <p:sldId id="354" r:id="rId35"/>
    <p:sldId id="292" r:id="rId36"/>
    <p:sldId id="342" r:id="rId37"/>
    <p:sldId id="311" r:id="rId38"/>
    <p:sldId id="361" r:id="rId39"/>
    <p:sldId id="336" r:id="rId40"/>
    <p:sldId id="356" r:id="rId41"/>
    <p:sldId id="362" r:id="rId42"/>
  </p:sldIdLst>
  <p:sldSz cx="9144000" cy="6858000" type="screen4x3"/>
  <p:notesSz cx="6815138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A01CF"/>
    <a:srgbClr val="5D0309"/>
    <a:srgbClr val="C7A1E3"/>
    <a:srgbClr val="960000"/>
    <a:srgbClr val="F96B6B"/>
    <a:srgbClr val="8BCFF9"/>
    <a:srgbClr val="F999BB"/>
    <a:srgbClr val="E949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82202" autoAdjust="0"/>
  </p:normalViewPr>
  <p:slideViewPr>
    <p:cSldViewPr>
      <p:cViewPr varScale="1">
        <p:scale>
          <a:sx n="72" d="100"/>
          <a:sy n="72" d="100"/>
        </p:scale>
        <p:origin x="-174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3133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AA95A-74B5-48D9-9894-47EC5884C730}" type="doc">
      <dgm:prSet loTypeId="urn:microsoft.com/office/officeart/2005/8/layout/cycle4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EAC311-F762-4DA7-9D8C-6DC4CCA14420}">
      <dgm:prSet phldrT="[Текст]"/>
      <dgm:spPr/>
      <dgm:t>
        <a:bodyPr/>
        <a:lstStyle/>
        <a:p>
          <a:r>
            <a:rPr lang="ru-RU" b="1" dirty="0" smtClean="0"/>
            <a:t>ТЕСТИРОВАНИЕ КАНДИДАТОВ В СОБЕСЕДОВАНИЕ</a:t>
          </a:r>
        </a:p>
      </dgm:t>
    </dgm:pt>
    <dgm:pt modelId="{C82834DD-ED9C-4301-84E4-6CC24B53B737}" type="parTrans" cxnId="{3DCC9542-AB37-4DA6-A905-6B671037C57E}">
      <dgm:prSet/>
      <dgm:spPr/>
      <dgm:t>
        <a:bodyPr/>
        <a:lstStyle/>
        <a:p>
          <a:endParaRPr lang="ru-RU"/>
        </a:p>
      </dgm:t>
    </dgm:pt>
    <dgm:pt modelId="{3A9FF2F9-14ED-4FF9-9D51-9E9062FEAF94}" type="sibTrans" cxnId="{3DCC9542-AB37-4DA6-A905-6B671037C57E}">
      <dgm:prSet/>
      <dgm:spPr/>
      <dgm:t>
        <a:bodyPr/>
        <a:lstStyle/>
        <a:p>
          <a:endParaRPr lang="ru-RU"/>
        </a:p>
      </dgm:t>
    </dgm:pt>
    <dgm:pt modelId="{F8739DA9-D704-470D-9E65-30889B87069D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Продолжительность:8 месяцев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AC9BC06-B1D9-417C-B69D-DCA652C7135E}" type="parTrans" cxnId="{54106695-24DF-44A2-933C-354D3CFC42A5}">
      <dgm:prSet/>
      <dgm:spPr/>
      <dgm:t>
        <a:bodyPr/>
        <a:lstStyle/>
        <a:p>
          <a:endParaRPr lang="ru-RU"/>
        </a:p>
      </dgm:t>
    </dgm:pt>
    <dgm:pt modelId="{F8C720D3-A3B7-4FCE-BA4F-87FA79DF74DF}" type="sibTrans" cxnId="{54106695-24DF-44A2-933C-354D3CFC42A5}">
      <dgm:prSet/>
      <dgm:spPr/>
      <dgm:t>
        <a:bodyPr/>
        <a:lstStyle/>
        <a:p>
          <a:endParaRPr lang="ru-RU"/>
        </a:p>
      </dgm:t>
    </dgm:pt>
    <dgm:pt modelId="{0B846206-603A-4FC6-B38D-1C7A5A149978}">
      <dgm:prSet phldrT="[Текст]"/>
      <dgm:spPr/>
      <dgm:t>
        <a:bodyPr/>
        <a:lstStyle/>
        <a:p>
          <a:r>
            <a:rPr lang="ru-RU" b="1" dirty="0" smtClean="0"/>
            <a:t>АНАЛИЗ РЕЗУЛЬТАТОВ ТЕСТИРОВАНИЯ</a:t>
          </a:r>
          <a:endParaRPr lang="ru-RU" b="1" dirty="0"/>
        </a:p>
      </dgm:t>
    </dgm:pt>
    <dgm:pt modelId="{3EBED23D-EF57-4933-ABCF-A771B6F533D0}" type="parTrans" cxnId="{1E82FB8F-891B-4383-B5F4-0A1D1271BB28}">
      <dgm:prSet/>
      <dgm:spPr/>
      <dgm:t>
        <a:bodyPr/>
        <a:lstStyle/>
        <a:p>
          <a:endParaRPr lang="ru-RU"/>
        </a:p>
      </dgm:t>
    </dgm:pt>
    <dgm:pt modelId="{1868BCC9-5B53-43E2-A235-E4F2DCA679CF}" type="sibTrans" cxnId="{1E82FB8F-891B-4383-B5F4-0A1D1271BB28}">
      <dgm:prSet/>
      <dgm:spPr/>
      <dgm:t>
        <a:bodyPr/>
        <a:lstStyle/>
        <a:p>
          <a:endParaRPr lang="ru-RU"/>
        </a:p>
      </dgm:t>
    </dgm:pt>
    <dgm:pt modelId="{C1AE9D32-8295-4E00-8B50-F864B34451C3}">
      <dgm:prSet phldrT="[Текст]"/>
      <dgm:spPr/>
      <dgm:t>
        <a:bodyPr/>
        <a:lstStyle/>
        <a:p>
          <a:r>
            <a:rPr lang="ru-RU" b="1" dirty="0" smtClean="0"/>
            <a:t>РАЗРАБОТКА  ПРОГРАММЫ ОБУЧЕНИЯ КАДРОВОГО РЕЗЕРВА</a:t>
          </a:r>
          <a:endParaRPr lang="ru-RU" b="1" dirty="0"/>
        </a:p>
      </dgm:t>
    </dgm:pt>
    <dgm:pt modelId="{878D32D1-0282-4E2E-9218-F5586A38F5E2}" type="parTrans" cxnId="{310A6737-9E3A-420E-BD10-C8694B93EF76}">
      <dgm:prSet/>
      <dgm:spPr/>
      <dgm:t>
        <a:bodyPr/>
        <a:lstStyle/>
        <a:p>
          <a:endParaRPr lang="ru-RU"/>
        </a:p>
      </dgm:t>
    </dgm:pt>
    <dgm:pt modelId="{BB1C286F-F18D-49FD-A79D-620FEF495946}" type="sibTrans" cxnId="{310A6737-9E3A-420E-BD10-C8694B93EF76}">
      <dgm:prSet/>
      <dgm:spPr/>
      <dgm:t>
        <a:bodyPr/>
        <a:lstStyle/>
        <a:p>
          <a:endParaRPr lang="ru-RU"/>
        </a:p>
      </dgm:t>
    </dgm:pt>
    <dgm:pt modelId="{5F1EB0D4-7EE7-4B3E-AD25-74278FC9E831}">
      <dgm:prSet phldrT="[Текст]"/>
      <dgm:spPr/>
      <dgm:t>
        <a:bodyPr/>
        <a:lstStyle/>
        <a:p>
          <a:r>
            <a:rPr lang="ru-RU" b="1" dirty="0" smtClean="0"/>
            <a:t>ОБУЧЕНИЕ КАДРОВОГО РЕЗЕРВА</a:t>
          </a:r>
          <a:endParaRPr lang="ru-RU" b="1" dirty="0"/>
        </a:p>
      </dgm:t>
    </dgm:pt>
    <dgm:pt modelId="{98D98767-3758-477A-A72D-8CAD721C6C69}" type="parTrans" cxnId="{949C4B47-4B13-445B-8F90-CAC64F53AA1A}">
      <dgm:prSet/>
      <dgm:spPr/>
      <dgm:t>
        <a:bodyPr/>
        <a:lstStyle/>
        <a:p>
          <a:endParaRPr lang="ru-RU"/>
        </a:p>
      </dgm:t>
    </dgm:pt>
    <dgm:pt modelId="{27E89378-E9D4-4E7B-BAAB-805A921BA29E}" type="sibTrans" cxnId="{949C4B47-4B13-445B-8F90-CAC64F53AA1A}">
      <dgm:prSet/>
      <dgm:spPr/>
      <dgm:t>
        <a:bodyPr/>
        <a:lstStyle/>
        <a:p>
          <a:endParaRPr lang="ru-RU"/>
        </a:p>
      </dgm:t>
    </dgm:pt>
    <dgm:pt modelId="{9765F863-C388-4490-AAEE-D133D623BCF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Формы: лекции, тренинги ,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A8B5425-D065-4BAD-A5FD-5D7FC8DDA8E3}" type="parTrans" cxnId="{499F3962-209C-46C1-BBF3-A5D52F9DA06B}">
      <dgm:prSet/>
      <dgm:spPr/>
      <dgm:t>
        <a:bodyPr/>
        <a:lstStyle/>
        <a:p>
          <a:endParaRPr lang="ru-RU"/>
        </a:p>
      </dgm:t>
    </dgm:pt>
    <dgm:pt modelId="{D09C81AD-0030-4BF0-9418-AC1A86703E19}" type="sibTrans" cxnId="{499F3962-209C-46C1-BBF3-A5D52F9DA06B}">
      <dgm:prSet/>
      <dgm:spPr/>
      <dgm:t>
        <a:bodyPr/>
        <a:lstStyle/>
        <a:p>
          <a:endParaRPr lang="ru-RU"/>
        </a:p>
      </dgm:t>
    </dgm:pt>
    <dgm:pt modelId="{B96C7AC5-EAD1-4B28-A4C7-3053382F4F6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Тест на управленческие навыки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95A4260-5088-448C-83BD-26D56137B56A}" type="parTrans" cxnId="{82BE4470-56D4-4997-AA06-CE7E279613DA}">
      <dgm:prSet/>
      <dgm:spPr/>
      <dgm:t>
        <a:bodyPr/>
        <a:lstStyle/>
        <a:p>
          <a:endParaRPr lang="ru-RU"/>
        </a:p>
      </dgm:t>
    </dgm:pt>
    <dgm:pt modelId="{66E65668-76C2-4224-B31F-95247A624936}" type="sibTrans" cxnId="{82BE4470-56D4-4997-AA06-CE7E279613DA}">
      <dgm:prSet/>
      <dgm:spPr/>
      <dgm:t>
        <a:bodyPr/>
        <a:lstStyle/>
        <a:p>
          <a:endParaRPr lang="ru-RU"/>
        </a:p>
      </dgm:t>
    </dgm:pt>
    <dgm:pt modelId="{963D513B-81E2-47A4-84EE-CE43DEF9ECA9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Тест  на командное взаимодействие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175406D-5CCF-44FF-B81B-9BF009E9C6D7}" type="parTrans" cxnId="{861FC6AB-921A-4B4A-987B-D325D69FD706}">
      <dgm:prSet/>
      <dgm:spPr/>
      <dgm:t>
        <a:bodyPr/>
        <a:lstStyle/>
        <a:p>
          <a:endParaRPr lang="ru-RU"/>
        </a:p>
      </dgm:t>
    </dgm:pt>
    <dgm:pt modelId="{F51CFCA6-D8BD-47CC-AB03-D96B66ABD0E2}" type="sibTrans" cxnId="{861FC6AB-921A-4B4A-987B-D325D69FD706}">
      <dgm:prSet/>
      <dgm:spPr/>
      <dgm:t>
        <a:bodyPr/>
        <a:lstStyle/>
        <a:p>
          <a:endParaRPr lang="ru-RU"/>
        </a:p>
      </dgm:t>
    </dgm:pt>
    <dgm:pt modelId="{7B62C259-E449-4121-9BA6-CE4CC219227A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Личностный тест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A444939-E8DE-42AC-AE4B-0E2B350B83D3}" type="parTrans" cxnId="{A1794B96-809A-4E25-940C-FBA3AA6F1A01}">
      <dgm:prSet/>
      <dgm:spPr/>
      <dgm:t>
        <a:bodyPr/>
        <a:lstStyle/>
        <a:p>
          <a:endParaRPr lang="ru-RU"/>
        </a:p>
      </dgm:t>
    </dgm:pt>
    <dgm:pt modelId="{28601E2C-4E3E-4730-A55F-472A2785431C}" type="sibTrans" cxnId="{A1794B96-809A-4E25-940C-FBA3AA6F1A01}">
      <dgm:prSet/>
      <dgm:spPr/>
      <dgm:t>
        <a:bodyPr/>
        <a:lstStyle/>
        <a:p>
          <a:endParaRPr lang="ru-RU"/>
        </a:p>
      </dgm:t>
    </dgm:pt>
    <dgm:pt modelId="{5A2C1561-C8C0-4F87-BF11-DE12A9C8D5A8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Определение профиля профессиональных компетенций управленческих кадров ДСЗН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E473BFE-0486-4E14-925A-14A1DFB8101C}" type="parTrans" cxnId="{E4644A00-EE4D-42E1-AA7F-6594344B3B64}">
      <dgm:prSet/>
      <dgm:spPr/>
      <dgm:t>
        <a:bodyPr/>
        <a:lstStyle/>
        <a:p>
          <a:endParaRPr lang="ru-RU"/>
        </a:p>
      </dgm:t>
    </dgm:pt>
    <dgm:pt modelId="{86A48290-A0CB-4733-B4B1-A8B0A3CC377F}" type="sibTrans" cxnId="{E4644A00-EE4D-42E1-AA7F-6594344B3B64}">
      <dgm:prSet/>
      <dgm:spPr/>
      <dgm:t>
        <a:bodyPr/>
        <a:lstStyle/>
        <a:p>
          <a:endParaRPr lang="ru-RU"/>
        </a:p>
      </dgm:t>
    </dgm:pt>
    <dgm:pt modelId="{4746FAA8-3270-442B-B06E-1D9ECB9563FD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Проектная работа. Стажировка на местах.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37412BF-7BFF-429C-93E0-68357F247B6D}" type="parTrans" cxnId="{96B5A56B-A234-4209-81CE-7FDDF49E055C}">
      <dgm:prSet/>
      <dgm:spPr/>
      <dgm:t>
        <a:bodyPr/>
        <a:lstStyle/>
        <a:p>
          <a:endParaRPr lang="ru-RU"/>
        </a:p>
      </dgm:t>
    </dgm:pt>
    <dgm:pt modelId="{F79573F6-42F0-47A4-AE82-C4F47709F4BA}" type="sibTrans" cxnId="{96B5A56B-A234-4209-81CE-7FDDF49E055C}">
      <dgm:prSet/>
      <dgm:spPr/>
      <dgm:t>
        <a:bodyPr/>
        <a:lstStyle/>
        <a:p>
          <a:endParaRPr lang="ru-RU"/>
        </a:p>
      </dgm:t>
    </dgm:pt>
    <dgm:pt modelId="{5DDB1D7F-45E8-4DBE-9C52-B2C42EEE51D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Формирование группы «Кадровый резерв»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0AE7964-8577-433F-A776-D96F6843F2AD}" type="parTrans" cxnId="{AF385B17-641B-44F0-AEDA-5243255A1B7F}">
      <dgm:prSet/>
      <dgm:spPr/>
      <dgm:t>
        <a:bodyPr/>
        <a:lstStyle/>
        <a:p>
          <a:endParaRPr lang="ru-RU"/>
        </a:p>
      </dgm:t>
    </dgm:pt>
    <dgm:pt modelId="{FE6B53FF-2AB6-4568-8D20-4337A606FA0C}" type="sibTrans" cxnId="{AF385B17-641B-44F0-AEDA-5243255A1B7F}">
      <dgm:prSet/>
      <dgm:spPr/>
      <dgm:t>
        <a:bodyPr/>
        <a:lstStyle/>
        <a:p>
          <a:endParaRPr lang="ru-RU"/>
        </a:p>
      </dgm:t>
    </dgm:pt>
    <dgm:pt modelId="{7F499E55-FC93-4EB3-896C-BE7925490F5F}">
      <dgm:prSet phldrT="[Текст]"/>
      <dgm:spPr/>
      <dgm:t>
        <a:bodyPr/>
        <a:lstStyle/>
        <a:p>
          <a:endParaRPr lang="ru-RU" sz="1100" dirty="0"/>
        </a:p>
      </dgm:t>
    </dgm:pt>
    <dgm:pt modelId="{E14AF439-19B8-42F2-86EE-FEDBE65E61CC}" type="parTrans" cxnId="{7B4E8DC0-A201-4655-B198-462E4408097E}">
      <dgm:prSet/>
      <dgm:spPr/>
      <dgm:t>
        <a:bodyPr/>
        <a:lstStyle/>
        <a:p>
          <a:endParaRPr lang="ru-RU"/>
        </a:p>
      </dgm:t>
    </dgm:pt>
    <dgm:pt modelId="{760B89B1-5454-45D2-B8B2-342F2BB401B4}" type="sibTrans" cxnId="{7B4E8DC0-A201-4655-B198-462E4408097E}">
      <dgm:prSet/>
      <dgm:spPr/>
      <dgm:t>
        <a:bodyPr/>
        <a:lstStyle/>
        <a:p>
          <a:endParaRPr lang="ru-RU"/>
        </a:p>
      </dgm:t>
    </dgm:pt>
    <dgm:pt modelId="{B4A14900-293B-4544-8D8D-C0B09419DB6E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Показатели эффективности работы ГУ и др.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DACD369-BEC0-4481-97BF-E89B4BF69E73}" type="parTrans" cxnId="{D58A00B3-5E99-436E-BB5F-6AEFD8B0924E}">
      <dgm:prSet/>
      <dgm:spPr/>
      <dgm:t>
        <a:bodyPr/>
        <a:lstStyle/>
        <a:p>
          <a:endParaRPr lang="ru-RU"/>
        </a:p>
      </dgm:t>
    </dgm:pt>
    <dgm:pt modelId="{90A043BA-B6C9-4973-9740-9574E8879918}" type="sibTrans" cxnId="{D58A00B3-5E99-436E-BB5F-6AEFD8B0924E}">
      <dgm:prSet/>
      <dgm:spPr/>
      <dgm:t>
        <a:bodyPr/>
        <a:lstStyle/>
        <a:p>
          <a:endParaRPr lang="ru-RU"/>
        </a:p>
      </dgm:t>
    </dgm:pt>
    <dgm:pt modelId="{369C12E2-3954-4562-8918-EE233D7AD688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Управление по целям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E69B9EC-C3D5-4884-A7EB-7F5C7394CEA3}" type="parTrans" cxnId="{18B47332-819E-4867-BA28-5216E29B628B}">
      <dgm:prSet/>
      <dgm:spPr/>
      <dgm:t>
        <a:bodyPr/>
        <a:lstStyle/>
        <a:p>
          <a:endParaRPr lang="ru-RU"/>
        </a:p>
      </dgm:t>
    </dgm:pt>
    <dgm:pt modelId="{8CF288BD-9FDB-4F01-BE04-EC3FE4DC507C}" type="sibTrans" cxnId="{18B47332-819E-4867-BA28-5216E29B628B}">
      <dgm:prSet/>
      <dgm:spPr/>
      <dgm:t>
        <a:bodyPr/>
        <a:lstStyle/>
        <a:p>
          <a:endParaRPr lang="ru-RU"/>
        </a:p>
      </dgm:t>
    </dgm:pt>
    <dgm:pt modelId="{A3AFCEB7-D2E3-47F0-ACEB-76D0C6005213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Настольные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бизнес-игры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B5BFA15-55C4-4E7D-B585-48B4D0AE7872}" type="parTrans" cxnId="{BA928F64-A723-4A58-8772-01C9E1B99371}">
      <dgm:prSet/>
      <dgm:spPr/>
      <dgm:t>
        <a:bodyPr/>
        <a:lstStyle/>
        <a:p>
          <a:endParaRPr lang="ru-RU"/>
        </a:p>
      </dgm:t>
    </dgm:pt>
    <dgm:pt modelId="{E6F5DA5B-AC5A-4645-8992-867601E6D590}" type="sibTrans" cxnId="{BA928F64-A723-4A58-8772-01C9E1B99371}">
      <dgm:prSet/>
      <dgm:spPr/>
      <dgm:t>
        <a:bodyPr/>
        <a:lstStyle/>
        <a:p>
          <a:endParaRPr lang="ru-RU"/>
        </a:p>
      </dgm:t>
    </dgm:pt>
    <dgm:pt modelId="{2B14D892-A3BF-43AE-9E95-DF0BF1ED853A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Оценочное интервью с руководством ДСЗН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2C8D899-1368-47C7-BC4C-1B74269E7989}" type="parTrans" cxnId="{34D148D9-DD2D-4C36-A98E-B2927DCBB73F}">
      <dgm:prSet/>
      <dgm:spPr/>
      <dgm:t>
        <a:bodyPr/>
        <a:lstStyle/>
        <a:p>
          <a:endParaRPr lang="ru-RU"/>
        </a:p>
      </dgm:t>
    </dgm:pt>
    <dgm:pt modelId="{4AC4360B-C2F7-4698-B4E0-78F80A3A247C}" type="sibTrans" cxnId="{34D148D9-DD2D-4C36-A98E-B2927DCBB73F}">
      <dgm:prSet/>
      <dgm:spPr/>
      <dgm:t>
        <a:bodyPr/>
        <a:lstStyle/>
        <a:p>
          <a:endParaRPr lang="ru-RU"/>
        </a:p>
      </dgm:t>
    </dgm:pt>
    <dgm:pt modelId="{839BD111-1B66-4B55-91DF-E9F7DBE24EC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практические задания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B532028-315E-4552-89BE-8AE63C17F1B6}" type="sibTrans" cxnId="{E31C57C9-181B-4078-A8A3-5EEE55CD99F5}">
      <dgm:prSet/>
      <dgm:spPr/>
      <dgm:t>
        <a:bodyPr/>
        <a:lstStyle/>
        <a:p>
          <a:endParaRPr lang="ru-RU"/>
        </a:p>
      </dgm:t>
    </dgm:pt>
    <dgm:pt modelId="{776D548C-E752-4510-9101-FC312DE3294A}" type="parTrans" cxnId="{E31C57C9-181B-4078-A8A3-5EEE55CD99F5}">
      <dgm:prSet/>
      <dgm:spPr/>
      <dgm:t>
        <a:bodyPr/>
        <a:lstStyle/>
        <a:p>
          <a:endParaRPr lang="ru-RU"/>
        </a:p>
      </dgm:t>
    </dgm:pt>
    <dgm:pt modelId="{D8104603-5CFD-47C3-B64E-FDFBE9EB5CD0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Развитие управленческих навыков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793E260-2AAE-4209-BD31-993B8D4016B3}" type="parTrans" cxnId="{E3CCC80B-E28C-4B69-A62F-12C1C1950D61}">
      <dgm:prSet/>
      <dgm:spPr/>
      <dgm:t>
        <a:bodyPr/>
        <a:lstStyle/>
        <a:p>
          <a:endParaRPr lang="ru-RU"/>
        </a:p>
      </dgm:t>
    </dgm:pt>
    <dgm:pt modelId="{9BDFCB51-1276-48B4-BB21-C3C2C3D9B95F}" type="sibTrans" cxnId="{E3CCC80B-E28C-4B69-A62F-12C1C1950D61}">
      <dgm:prSet/>
      <dgm:spPr/>
      <dgm:t>
        <a:bodyPr/>
        <a:lstStyle/>
        <a:p>
          <a:endParaRPr lang="ru-RU"/>
        </a:p>
      </dgm:t>
    </dgm:pt>
    <dgm:pt modelId="{C988A89E-A675-41AD-9D44-B5D10A3520F4}" type="pres">
      <dgm:prSet presAssocID="{8C0AA95A-74B5-48D9-9894-47EC5884C7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18283-8B37-451E-A66B-DDDB58327632}" type="pres">
      <dgm:prSet presAssocID="{8C0AA95A-74B5-48D9-9894-47EC5884C730}" presName="children" presStyleCnt="0"/>
      <dgm:spPr/>
      <dgm:t>
        <a:bodyPr/>
        <a:lstStyle/>
        <a:p>
          <a:endParaRPr lang="ru-RU"/>
        </a:p>
      </dgm:t>
    </dgm:pt>
    <dgm:pt modelId="{12DDEF82-FEE5-45E0-9D08-688F3666D33F}" type="pres">
      <dgm:prSet presAssocID="{8C0AA95A-74B5-48D9-9894-47EC5884C730}" presName="child1group" presStyleCnt="0"/>
      <dgm:spPr/>
      <dgm:t>
        <a:bodyPr/>
        <a:lstStyle/>
        <a:p>
          <a:endParaRPr lang="ru-RU"/>
        </a:p>
      </dgm:t>
    </dgm:pt>
    <dgm:pt modelId="{CD0D0E2C-C501-4625-821A-1265F17FFF64}" type="pres">
      <dgm:prSet presAssocID="{8C0AA95A-74B5-48D9-9894-47EC5884C730}" presName="child1" presStyleLbl="bgAcc1" presStyleIdx="0" presStyleCnt="4" custScaleX="143950" custScaleY="154016" custLinFactNeighborX="-23640" custLinFactNeighborY="-17123"/>
      <dgm:spPr/>
      <dgm:t>
        <a:bodyPr/>
        <a:lstStyle/>
        <a:p>
          <a:endParaRPr lang="ru-RU"/>
        </a:p>
      </dgm:t>
    </dgm:pt>
    <dgm:pt modelId="{F1170FE5-FE96-44FE-94E4-DC252C0F3126}" type="pres">
      <dgm:prSet presAssocID="{8C0AA95A-74B5-48D9-9894-47EC5884C73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1563F-C5EA-4090-A1C5-65618626BA48}" type="pres">
      <dgm:prSet presAssocID="{8C0AA95A-74B5-48D9-9894-47EC5884C730}" presName="child2group" presStyleCnt="0"/>
      <dgm:spPr/>
      <dgm:t>
        <a:bodyPr/>
        <a:lstStyle/>
        <a:p>
          <a:endParaRPr lang="ru-RU"/>
        </a:p>
      </dgm:t>
    </dgm:pt>
    <dgm:pt modelId="{CC42AADD-3E5F-4DE4-B39D-C11AEE18866C}" type="pres">
      <dgm:prSet presAssocID="{8C0AA95A-74B5-48D9-9894-47EC5884C730}" presName="child2" presStyleLbl="bgAcc1" presStyleIdx="1" presStyleCnt="4" custScaleX="144287" custScaleY="158893" custLinFactNeighborX="18981" custLinFactNeighborY="2545"/>
      <dgm:spPr/>
      <dgm:t>
        <a:bodyPr/>
        <a:lstStyle/>
        <a:p>
          <a:endParaRPr lang="ru-RU"/>
        </a:p>
      </dgm:t>
    </dgm:pt>
    <dgm:pt modelId="{D7BEA980-047A-4EF6-8F37-FA58FD001ABD}" type="pres">
      <dgm:prSet presAssocID="{8C0AA95A-74B5-48D9-9894-47EC5884C73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5035C-843C-4B14-BBCD-F733C714704E}" type="pres">
      <dgm:prSet presAssocID="{8C0AA95A-74B5-48D9-9894-47EC5884C730}" presName="child3group" presStyleCnt="0"/>
      <dgm:spPr/>
      <dgm:t>
        <a:bodyPr/>
        <a:lstStyle/>
        <a:p>
          <a:endParaRPr lang="ru-RU"/>
        </a:p>
      </dgm:t>
    </dgm:pt>
    <dgm:pt modelId="{433728A1-73AA-42FA-A80D-7A5E205386C9}" type="pres">
      <dgm:prSet presAssocID="{8C0AA95A-74B5-48D9-9894-47EC5884C730}" presName="child3" presStyleLbl="bgAcc1" presStyleIdx="2" presStyleCnt="4" custScaleX="132878" custScaleY="134386" custLinFactNeighborX="23114" custLinFactNeighborY="-12448"/>
      <dgm:spPr/>
      <dgm:t>
        <a:bodyPr/>
        <a:lstStyle/>
        <a:p>
          <a:endParaRPr lang="ru-RU"/>
        </a:p>
      </dgm:t>
    </dgm:pt>
    <dgm:pt modelId="{1113E623-636E-4E71-BF30-ABAE5CBACADA}" type="pres">
      <dgm:prSet presAssocID="{8C0AA95A-74B5-48D9-9894-47EC5884C73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99779-8D96-4821-8050-96A272CDA03F}" type="pres">
      <dgm:prSet presAssocID="{8C0AA95A-74B5-48D9-9894-47EC5884C730}" presName="child4group" presStyleCnt="0"/>
      <dgm:spPr/>
      <dgm:t>
        <a:bodyPr/>
        <a:lstStyle/>
        <a:p>
          <a:endParaRPr lang="ru-RU"/>
        </a:p>
      </dgm:t>
    </dgm:pt>
    <dgm:pt modelId="{6AB35E17-E3CF-4A61-8B65-B972A9C88DBC}" type="pres">
      <dgm:prSet presAssocID="{8C0AA95A-74B5-48D9-9894-47EC5884C730}" presName="child4" presStyleLbl="bgAcc1" presStyleIdx="3" presStyleCnt="4" custScaleX="142954" custScaleY="128369" custLinFactNeighborX="-22482" custLinFactNeighborY="-12421"/>
      <dgm:spPr/>
      <dgm:t>
        <a:bodyPr/>
        <a:lstStyle/>
        <a:p>
          <a:endParaRPr lang="ru-RU"/>
        </a:p>
      </dgm:t>
    </dgm:pt>
    <dgm:pt modelId="{CD010034-2FB8-48F7-9CCA-9E7F3567C352}" type="pres">
      <dgm:prSet presAssocID="{8C0AA95A-74B5-48D9-9894-47EC5884C73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96570-9378-432E-9029-CED9C917F977}" type="pres">
      <dgm:prSet presAssocID="{8C0AA95A-74B5-48D9-9894-47EC5884C730}" presName="childPlaceholder" presStyleCnt="0"/>
      <dgm:spPr/>
      <dgm:t>
        <a:bodyPr/>
        <a:lstStyle/>
        <a:p>
          <a:endParaRPr lang="ru-RU"/>
        </a:p>
      </dgm:t>
    </dgm:pt>
    <dgm:pt modelId="{2C44AB9F-F853-4CFB-8400-C29C9110FE23}" type="pres">
      <dgm:prSet presAssocID="{8C0AA95A-74B5-48D9-9894-47EC5884C730}" presName="circle" presStyleCnt="0"/>
      <dgm:spPr/>
      <dgm:t>
        <a:bodyPr/>
        <a:lstStyle/>
        <a:p>
          <a:endParaRPr lang="ru-RU"/>
        </a:p>
      </dgm:t>
    </dgm:pt>
    <dgm:pt modelId="{3A7A0B85-4270-4A94-B8CC-12A9C599CAC9}" type="pres">
      <dgm:prSet presAssocID="{8C0AA95A-74B5-48D9-9894-47EC5884C73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BD22E-F094-45CA-825D-CA9A00B4B96A}" type="pres">
      <dgm:prSet presAssocID="{8C0AA95A-74B5-48D9-9894-47EC5884C73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1ADFA-7927-45AC-8241-B405DC8EFC6F}" type="pres">
      <dgm:prSet presAssocID="{8C0AA95A-74B5-48D9-9894-47EC5884C73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A5454-B033-47E2-B1A7-4BDEC6DE4E24}" type="pres">
      <dgm:prSet presAssocID="{8C0AA95A-74B5-48D9-9894-47EC5884C73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148DA-0BE8-4B7C-A7A9-06B6FE2C844B}" type="pres">
      <dgm:prSet presAssocID="{8C0AA95A-74B5-48D9-9894-47EC5884C730}" presName="quadrantPlaceholder" presStyleCnt="0"/>
      <dgm:spPr/>
      <dgm:t>
        <a:bodyPr/>
        <a:lstStyle/>
        <a:p>
          <a:endParaRPr lang="ru-RU"/>
        </a:p>
      </dgm:t>
    </dgm:pt>
    <dgm:pt modelId="{8AB4E5EB-8C8C-4A71-A20D-9CDB1EC81B18}" type="pres">
      <dgm:prSet presAssocID="{8C0AA95A-74B5-48D9-9894-47EC5884C730}" presName="center1" presStyleLbl="fgShp" presStyleIdx="0" presStyleCnt="2"/>
      <dgm:spPr/>
      <dgm:t>
        <a:bodyPr/>
        <a:lstStyle/>
        <a:p>
          <a:endParaRPr lang="ru-RU"/>
        </a:p>
      </dgm:t>
    </dgm:pt>
    <dgm:pt modelId="{1017CCCF-DE63-41FD-AEF2-7FF0E7A09218}" type="pres">
      <dgm:prSet presAssocID="{8C0AA95A-74B5-48D9-9894-47EC5884C730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8B40FA53-3DAA-4F6B-939A-5D7D12B45417}" type="presOf" srcId="{4746FAA8-3270-442B-B06E-1D9ECB9563FD}" destId="{6AB35E17-E3CF-4A61-8B65-B972A9C88DBC}" srcOrd="0" destOrd="4" presId="urn:microsoft.com/office/officeart/2005/8/layout/cycle4"/>
    <dgm:cxn modelId="{3A068F2A-134B-44D3-AF90-09ECE41F5142}" type="presOf" srcId="{D8104603-5CFD-47C3-B64E-FDFBE9EB5CD0}" destId="{433728A1-73AA-42FA-A80D-7A5E205386C9}" srcOrd="0" destOrd="0" presId="urn:microsoft.com/office/officeart/2005/8/layout/cycle4"/>
    <dgm:cxn modelId="{3DCC9542-AB37-4DA6-A905-6B671037C57E}" srcId="{8C0AA95A-74B5-48D9-9894-47EC5884C730}" destId="{CAEAC311-F762-4DA7-9D8C-6DC4CCA14420}" srcOrd="0" destOrd="0" parTransId="{C82834DD-ED9C-4301-84E4-6CC24B53B737}" sibTransId="{3A9FF2F9-14ED-4FF9-9D51-9E9062FEAF94}"/>
    <dgm:cxn modelId="{AF385B17-641B-44F0-AEDA-5243255A1B7F}" srcId="{0B846206-603A-4FC6-B38D-1C7A5A149978}" destId="{5DDB1D7F-45E8-4DBE-9C52-B2C42EEE51D4}" srcOrd="1" destOrd="0" parTransId="{50AE7964-8577-433F-A776-D96F6843F2AD}" sibTransId="{FE6B53FF-2AB6-4568-8D20-4337A606FA0C}"/>
    <dgm:cxn modelId="{828A0253-8251-4601-A22E-5188FDF65B88}" type="presOf" srcId="{2B14D892-A3BF-43AE-9E95-DF0BF1ED853A}" destId="{F1170FE5-FE96-44FE-94E4-DC252C0F3126}" srcOrd="1" destOrd="3" presId="urn:microsoft.com/office/officeart/2005/8/layout/cycle4"/>
    <dgm:cxn modelId="{5222D72E-D644-44A2-89BB-0F6392F059BE}" type="presOf" srcId="{F8739DA9-D704-470D-9E65-30889B87069D}" destId="{CD010034-2FB8-48F7-9CCA-9E7F3567C352}" srcOrd="1" destOrd="0" presId="urn:microsoft.com/office/officeart/2005/8/layout/cycle4"/>
    <dgm:cxn modelId="{D58A00B3-5E99-436E-BB5F-6AEFD8B0924E}" srcId="{C1AE9D32-8295-4E00-8B50-F864B34451C3}" destId="{B4A14900-293B-4544-8D8D-C0B09419DB6E}" srcOrd="2" destOrd="0" parTransId="{3DACD369-BEC0-4481-97BF-E89B4BF69E73}" sibTransId="{90A043BA-B6C9-4973-9740-9574E8879918}"/>
    <dgm:cxn modelId="{3EDA62BC-380B-461C-B2D2-B61CA806B693}" type="presOf" srcId="{9765F863-C388-4490-AAEE-D133D623BCFB}" destId="{6AB35E17-E3CF-4A61-8B65-B972A9C88DBC}" srcOrd="0" destOrd="1" presId="urn:microsoft.com/office/officeart/2005/8/layout/cycle4"/>
    <dgm:cxn modelId="{4215C48B-7BC4-4E29-9151-BD985B1C7E2B}" type="presOf" srcId="{5DDB1D7F-45E8-4DBE-9C52-B2C42EEE51D4}" destId="{CC42AADD-3E5F-4DE4-B39D-C11AEE18866C}" srcOrd="0" destOrd="1" presId="urn:microsoft.com/office/officeart/2005/8/layout/cycle4"/>
    <dgm:cxn modelId="{A39FE8D4-5FBB-4485-BFA2-87AEADD08266}" type="presOf" srcId="{5DDB1D7F-45E8-4DBE-9C52-B2C42EEE51D4}" destId="{D7BEA980-047A-4EF6-8F37-FA58FD001ABD}" srcOrd="1" destOrd="1" presId="urn:microsoft.com/office/officeart/2005/8/layout/cycle4"/>
    <dgm:cxn modelId="{E31C57C9-181B-4078-A8A3-5EEE55CD99F5}" srcId="{5F1EB0D4-7EE7-4B3E-AD25-74278FC9E831}" destId="{839BD111-1B66-4B55-91DF-E9F7DBE24ECB}" srcOrd="2" destOrd="0" parTransId="{776D548C-E752-4510-9101-FC312DE3294A}" sibTransId="{FB532028-315E-4552-89BE-8AE63C17F1B6}"/>
    <dgm:cxn modelId="{E3CCC80B-E28C-4B69-A62F-12C1C1950D61}" srcId="{C1AE9D32-8295-4E00-8B50-F864B34451C3}" destId="{D8104603-5CFD-47C3-B64E-FDFBE9EB5CD0}" srcOrd="0" destOrd="0" parTransId="{3793E260-2AAE-4209-BD31-993B8D4016B3}" sibTransId="{9BDFCB51-1276-48B4-BB21-C3C2C3D9B95F}"/>
    <dgm:cxn modelId="{20B2F7A7-41B3-47C9-8FAF-17CB82A2415F}" type="presOf" srcId="{5A2C1561-C8C0-4F87-BF11-DE12A9C8D5A8}" destId="{CC42AADD-3E5F-4DE4-B39D-C11AEE18866C}" srcOrd="0" destOrd="0" presId="urn:microsoft.com/office/officeart/2005/8/layout/cycle4"/>
    <dgm:cxn modelId="{3E1B2BCC-A6FE-4DF9-8DC6-A4A524F868FB}" type="presOf" srcId="{0B846206-603A-4FC6-B38D-1C7A5A149978}" destId="{804BD22E-F094-45CA-825D-CA9A00B4B96A}" srcOrd="0" destOrd="0" presId="urn:microsoft.com/office/officeart/2005/8/layout/cycle4"/>
    <dgm:cxn modelId="{A7A1F2EE-10FB-4BA5-9B83-045DC16BFA34}" type="presOf" srcId="{5A2C1561-C8C0-4F87-BF11-DE12A9C8D5A8}" destId="{D7BEA980-047A-4EF6-8F37-FA58FD001ABD}" srcOrd="1" destOrd="0" presId="urn:microsoft.com/office/officeart/2005/8/layout/cycle4"/>
    <dgm:cxn modelId="{3E02FF43-CE0C-4E0C-95E5-EC0B716DD500}" type="presOf" srcId="{7B62C259-E449-4121-9BA6-CE4CC219227A}" destId="{F1170FE5-FE96-44FE-94E4-DC252C0F3126}" srcOrd="1" destOrd="2" presId="urn:microsoft.com/office/officeart/2005/8/layout/cycle4"/>
    <dgm:cxn modelId="{A1794B96-809A-4E25-940C-FBA3AA6F1A01}" srcId="{CAEAC311-F762-4DA7-9D8C-6DC4CCA14420}" destId="{7B62C259-E449-4121-9BA6-CE4CC219227A}" srcOrd="2" destOrd="0" parTransId="{3A444939-E8DE-42AC-AE4B-0E2B350B83D3}" sibTransId="{28601E2C-4E3E-4730-A55F-472A2785431C}"/>
    <dgm:cxn modelId="{E4644A00-EE4D-42E1-AA7F-6594344B3B64}" srcId="{0B846206-603A-4FC6-B38D-1C7A5A149978}" destId="{5A2C1561-C8C0-4F87-BF11-DE12A9C8D5A8}" srcOrd="0" destOrd="0" parTransId="{AE473BFE-0486-4E14-925A-14A1DFB8101C}" sibTransId="{86A48290-A0CB-4733-B4B1-A8B0A3CC377F}"/>
    <dgm:cxn modelId="{23D2F869-85C6-48F1-B50E-C67B3947A2F5}" type="presOf" srcId="{A3AFCEB7-D2E3-47F0-ACEB-76D0C6005213}" destId="{CD010034-2FB8-48F7-9CCA-9E7F3567C352}" srcOrd="1" destOrd="3" presId="urn:microsoft.com/office/officeart/2005/8/layout/cycle4"/>
    <dgm:cxn modelId="{6CC3EDC3-B5C0-4F3E-8F1F-9C43150018B1}" type="presOf" srcId="{839BD111-1B66-4B55-91DF-E9F7DBE24ECB}" destId="{6AB35E17-E3CF-4A61-8B65-B972A9C88DBC}" srcOrd="0" destOrd="2" presId="urn:microsoft.com/office/officeart/2005/8/layout/cycle4"/>
    <dgm:cxn modelId="{645CAB31-FDAC-4507-A59B-51381480CDAD}" type="presOf" srcId="{7F499E55-FC93-4EB3-896C-BE7925490F5F}" destId="{1113E623-636E-4E71-BF30-ABAE5CBACADA}" srcOrd="1" destOrd="3" presId="urn:microsoft.com/office/officeart/2005/8/layout/cycle4"/>
    <dgm:cxn modelId="{310A6737-9E3A-420E-BD10-C8694B93EF76}" srcId="{8C0AA95A-74B5-48D9-9894-47EC5884C730}" destId="{C1AE9D32-8295-4E00-8B50-F864B34451C3}" srcOrd="2" destOrd="0" parTransId="{878D32D1-0282-4E2E-9218-F5586A38F5E2}" sibTransId="{BB1C286F-F18D-49FD-A79D-620FEF495946}"/>
    <dgm:cxn modelId="{9D7C6BEA-26A5-4A62-9380-455819069FC5}" type="presOf" srcId="{839BD111-1B66-4B55-91DF-E9F7DBE24ECB}" destId="{CD010034-2FB8-48F7-9CCA-9E7F3567C352}" srcOrd="1" destOrd="2" presId="urn:microsoft.com/office/officeart/2005/8/layout/cycle4"/>
    <dgm:cxn modelId="{3866B0EF-1C48-40DE-B953-E75248965EE8}" type="presOf" srcId="{A3AFCEB7-D2E3-47F0-ACEB-76D0C6005213}" destId="{6AB35E17-E3CF-4A61-8B65-B972A9C88DBC}" srcOrd="0" destOrd="3" presId="urn:microsoft.com/office/officeart/2005/8/layout/cycle4"/>
    <dgm:cxn modelId="{30595C60-5D73-466F-8850-A91DAC5A4E01}" type="presOf" srcId="{B4A14900-293B-4544-8D8D-C0B09419DB6E}" destId="{1113E623-636E-4E71-BF30-ABAE5CBACADA}" srcOrd="1" destOrd="2" presId="urn:microsoft.com/office/officeart/2005/8/layout/cycle4"/>
    <dgm:cxn modelId="{64DBE0D2-26AB-4846-BF35-3EE3307B2137}" type="presOf" srcId="{F8739DA9-D704-470D-9E65-30889B87069D}" destId="{6AB35E17-E3CF-4A61-8B65-B972A9C88DBC}" srcOrd="0" destOrd="0" presId="urn:microsoft.com/office/officeart/2005/8/layout/cycle4"/>
    <dgm:cxn modelId="{96B5A56B-A234-4209-81CE-7FDDF49E055C}" srcId="{5F1EB0D4-7EE7-4B3E-AD25-74278FC9E831}" destId="{4746FAA8-3270-442B-B06E-1D9ECB9563FD}" srcOrd="4" destOrd="0" parTransId="{937412BF-7BFF-429C-93E0-68357F247B6D}" sibTransId="{F79573F6-42F0-47A4-AE82-C4F47709F4BA}"/>
    <dgm:cxn modelId="{949C4B47-4B13-445B-8F90-CAC64F53AA1A}" srcId="{8C0AA95A-74B5-48D9-9894-47EC5884C730}" destId="{5F1EB0D4-7EE7-4B3E-AD25-74278FC9E831}" srcOrd="3" destOrd="0" parTransId="{98D98767-3758-477A-A72D-8CAD721C6C69}" sibTransId="{27E89378-E9D4-4E7B-BAAB-805A921BA29E}"/>
    <dgm:cxn modelId="{18B47332-819E-4867-BA28-5216E29B628B}" srcId="{C1AE9D32-8295-4E00-8B50-F864B34451C3}" destId="{369C12E2-3954-4562-8918-EE233D7AD688}" srcOrd="1" destOrd="0" parTransId="{0E69B9EC-C3D5-4884-A7EB-7F5C7394CEA3}" sibTransId="{8CF288BD-9FDB-4F01-BE04-EC3FE4DC507C}"/>
    <dgm:cxn modelId="{499F3962-209C-46C1-BBF3-A5D52F9DA06B}" srcId="{5F1EB0D4-7EE7-4B3E-AD25-74278FC9E831}" destId="{9765F863-C388-4490-AAEE-D133D623BCFB}" srcOrd="1" destOrd="0" parTransId="{8A8B5425-D065-4BAD-A5FD-5D7FC8DDA8E3}" sibTransId="{D09C81AD-0030-4BF0-9418-AC1A86703E19}"/>
    <dgm:cxn modelId="{000C01C7-82A8-48AF-8443-AAC4392AC993}" type="presOf" srcId="{369C12E2-3954-4562-8918-EE233D7AD688}" destId="{433728A1-73AA-42FA-A80D-7A5E205386C9}" srcOrd="0" destOrd="1" presId="urn:microsoft.com/office/officeart/2005/8/layout/cycle4"/>
    <dgm:cxn modelId="{8CABADBF-2C51-421D-BAAC-65B6D0C7960C}" type="presOf" srcId="{B96C7AC5-EAD1-4B28-A4C7-3053382F4F67}" destId="{F1170FE5-FE96-44FE-94E4-DC252C0F3126}" srcOrd="1" destOrd="0" presId="urn:microsoft.com/office/officeart/2005/8/layout/cycle4"/>
    <dgm:cxn modelId="{54106695-24DF-44A2-933C-354D3CFC42A5}" srcId="{5F1EB0D4-7EE7-4B3E-AD25-74278FC9E831}" destId="{F8739DA9-D704-470D-9E65-30889B87069D}" srcOrd="0" destOrd="0" parTransId="{8AC9BC06-B1D9-417C-B69D-DCA652C7135E}" sibTransId="{F8C720D3-A3B7-4FCE-BA4F-87FA79DF74DF}"/>
    <dgm:cxn modelId="{C5B0173D-4B86-4E00-BD0E-F756D7AEB6F6}" type="presOf" srcId="{D8104603-5CFD-47C3-B64E-FDFBE9EB5CD0}" destId="{1113E623-636E-4E71-BF30-ABAE5CBACADA}" srcOrd="1" destOrd="0" presId="urn:microsoft.com/office/officeart/2005/8/layout/cycle4"/>
    <dgm:cxn modelId="{5DF35515-B2A4-4148-BA0C-E455E710EAC1}" type="presOf" srcId="{9765F863-C388-4490-AAEE-D133D623BCFB}" destId="{CD010034-2FB8-48F7-9CCA-9E7F3567C352}" srcOrd="1" destOrd="1" presId="urn:microsoft.com/office/officeart/2005/8/layout/cycle4"/>
    <dgm:cxn modelId="{4A7FA137-2E3B-446F-A8D9-0ABA6CC6025E}" type="presOf" srcId="{2B14D892-A3BF-43AE-9E95-DF0BF1ED853A}" destId="{CD0D0E2C-C501-4625-821A-1265F17FFF64}" srcOrd="0" destOrd="3" presId="urn:microsoft.com/office/officeart/2005/8/layout/cycle4"/>
    <dgm:cxn modelId="{0E419C7E-B951-4833-9104-2B4AD4ECCE39}" type="presOf" srcId="{5F1EB0D4-7EE7-4B3E-AD25-74278FC9E831}" destId="{BE6A5454-B033-47E2-B1A7-4BDEC6DE4E24}" srcOrd="0" destOrd="0" presId="urn:microsoft.com/office/officeart/2005/8/layout/cycle4"/>
    <dgm:cxn modelId="{61CEED77-695A-4688-B020-FDF24A95C4A5}" type="presOf" srcId="{7B62C259-E449-4121-9BA6-CE4CC219227A}" destId="{CD0D0E2C-C501-4625-821A-1265F17FFF64}" srcOrd="0" destOrd="2" presId="urn:microsoft.com/office/officeart/2005/8/layout/cycle4"/>
    <dgm:cxn modelId="{FA30EBA8-4C10-4A9B-9D90-DD224A262F2B}" type="presOf" srcId="{8C0AA95A-74B5-48D9-9894-47EC5884C730}" destId="{C988A89E-A675-41AD-9D44-B5D10A3520F4}" srcOrd="0" destOrd="0" presId="urn:microsoft.com/office/officeart/2005/8/layout/cycle4"/>
    <dgm:cxn modelId="{861FC6AB-921A-4B4A-987B-D325D69FD706}" srcId="{CAEAC311-F762-4DA7-9D8C-6DC4CCA14420}" destId="{963D513B-81E2-47A4-84EE-CE43DEF9ECA9}" srcOrd="1" destOrd="0" parTransId="{8175406D-5CCF-44FF-B81B-9BF009E9C6D7}" sibTransId="{F51CFCA6-D8BD-47CC-AB03-D96B66ABD0E2}"/>
    <dgm:cxn modelId="{378B0C6E-4643-4CAB-8EFC-12AB9CC166AB}" type="presOf" srcId="{C1AE9D32-8295-4E00-8B50-F864B34451C3}" destId="{E881ADFA-7927-45AC-8241-B405DC8EFC6F}" srcOrd="0" destOrd="0" presId="urn:microsoft.com/office/officeart/2005/8/layout/cycle4"/>
    <dgm:cxn modelId="{C1244AD5-2ED6-4F3F-BC6F-29A0904CEDBC}" type="presOf" srcId="{4746FAA8-3270-442B-B06E-1D9ECB9563FD}" destId="{CD010034-2FB8-48F7-9CCA-9E7F3567C352}" srcOrd="1" destOrd="4" presId="urn:microsoft.com/office/officeart/2005/8/layout/cycle4"/>
    <dgm:cxn modelId="{B686726A-C557-4DB5-942A-F7EA8B5DD603}" type="presOf" srcId="{963D513B-81E2-47A4-84EE-CE43DEF9ECA9}" destId="{F1170FE5-FE96-44FE-94E4-DC252C0F3126}" srcOrd="1" destOrd="1" presId="urn:microsoft.com/office/officeart/2005/8/layout/cycle4"/>
    <dgm:cxn modelId="{9533E8BF-C356-41FE-97C7-79324DD8E6E9}" type="presOf" srcId="{B96C7AC5-EAD1-4B28-A4C7-3053382F4F67}" destId="{CD0D0E2C-C501-4625-821A-1265F17FFF64}" srcOrd="0" destOrd="0" presId="urn:microsoft.com/office/officeart/2005/8/layout/cycle4"/>
    <dgm:cxn modelId="{97804509-8188-4676-A7AA-67D70AD92CF4}" type="presOf" srcId="{CAEAC311-F762-4DA7-9D8C-6DC4CCA14420}" destId="{3A7A0B85-4270-4A94-B8CC-12A9C599CAC9}" srcOrd="0" destOrd="0" presId="urn:microsoft.com/office/officeart/2005/8/layout/cycle4"/>
    <dgm:cxn modelId="{BA928F64-A723-4A58-8772-01C9E1B99371}" srcId="{5F1EB0D4-7EE7-4B3E-AD25-74278FC9E831}" destId="{A3AFCEB7-D2E3-47F0-ACEB-76D0C6005213}" srcOrd="3" destOrd="0" parTransId="{DB5BFA15-55C4-4E7D-B585-48B4D0AE7872}" sibTransId="{E6F5DA5B-AC5A-4645-8992-867601E6D590}"/>
    <dgm:cxn modelId="{D26F0E76-18F6-47BF-869D-3627CAB8BE41}" type="presOf" srcId="{B4A14900-293B-4544-8D8D-C0B09419DB6E}" destId="{433728A1-73AA-42FA-A80D-7A5E205386C9}" srcOrd="0" destOrd="2" presId="urn:microsoft.com/office/officeart/2005/8/layout/cycle4"/>
    <dgm:cxn modelId="{C6B13F50-D2E0-4007-98D8-11190D7FB4A0}" type="presOf" srcId="{7F499E55-FC93-4EB3-896C-BE7925490F5F}" destId="{433728A1-73AA-42FA-A80D-7A5E205386C9}" srcOrd="0" destOrd="3" presId="urn:microsoft.com/office/officeart/2005/8/layout/cycle4"/>
    <dgm:cxn modelId="{34D148D9-DD2D-4C36-A98E-B2927DCBB73F}" srcId="{CAEAC311-F762-4DA7-9D8C-6DC4CCA14420}" destId="{2B14D892-A3BF-43AE-9E95-DF0BF1ED853A}" srcOrd="3" destOrd="0" parTransId="{32C8D899-1368-47C7-BC4C-1B74269E7989}" sibTransId="{4AC4360B-C2F7-4698-B4E0-78F80A3A247C}"/>
    <dgm:cxn modelId="{B797DDFB-48BD-40B5-A02F-9C8872B752D9}" type="presOf" srcId="{369C12E2-3954-4562-8918-EE233D7AD688}" destId="{1113E623-636E-4E71-BF30-ABAE5CBACADA}" srcOrd="1" destOrd="1" presId="urn:microsoft.com/office/officeart/2005/8/layout/cycle4"/>
    <dgm:cxn modelId="{1E82FB8F-891B-4383-B5F4-0A1D1271BB28}" srcId="{8C0AA95A-74B5-48D9-9894-47EC5884C730}" destId="{0B846206-603A-4FC6-B38D-1C7A5A149978}" srcOrd="1" destOrd="0" parTransId="{3EBED23D-EF57-4933-ABCF-A771B6F533D0}" sibTransId="{1868BCC9-5B53-43E2-A235-E4F2DCA679CF}"/>
    <dgm:cxn modelId="{920896AD-E081-4B72-8F99-C2A3261385D2}" type="presOf" srcId="{963D513B-81E2-47A4-84EE-CE43DEF9ECA9}" destId="{CD0D0E2C-C501-4625-821A-1265F17FFF64}" srcOrd="0" destOrd="1" presId="urn:microsoft.com/office/officeart/2005/8/layout/cycle4"/>
    <dgm:cxn modelId="{82BE4470-56D4-4997-AA06-CE7E279613DA}" srcId="{CAEAC311-F762-4DA7-9D8C-6DC4CCA14420}" destId="{B96C7AC5-EAD1-4B28-A4C7-3053382F4F67}" srcOrd="0" destOrd="0" parTransId="{595A4260-5088-448C-83BD-26D56137B56A}" sibTransId="{66E65668-76C2-4224-B31F-95247A624936}"/>
    <dgm:cxn modelId="{7B4E8DC0-A201-4655-B198-462E4408097E}" srcId="{C1AE9D32-8295-4E00-8B50-F864B34451C3}" destId="{7F499E55-FC93-4EB3-896C-BE7925490F5F}" srcOrd="3" destOrd="0" parTransId="{E14AF439-19B8-42F2-86EE-FEDBE65E61CC}" sibTransId="{760B89B1-5454-45D2-B8B2-342F2BB401B4}"/>
    <dgm:cxn modelId="{882C322F-5EC5-4BF6-A270-4BD8BFE82588}" type="presParOf" srcId="{C988A89E-A675-41AD-9D44-B5D10A3520F4}" destId="{70318283-8B37-451E-A66B-DDDB58327632}" srcOrd="0" destOrd="0" presId="urn:microsoft.com/office/officeart/2005/8/layout/cycle4"/>
    <dgm:cxn modelId="{95EA9A9B-258C-4D5C-98DC-2A4749D541C4}" type="presParOf" srcId="{70318283-8B37-451E-A66B-DDDB58327632}" destId="{12DDEF82-FEE5-45E0-9D08-688F3666D33F}" srcOrd="0" destOrd="0" presId="urn:microsoft.com/office/officeart/2005/8/layout/cycle4"/>
    <dgm:cxn modelId="{35051AEF-7038-4FFF-A653-B80E89510C63}" type="presParOf" srcId="{12DDEF82-FEE5-45E0-9D08-688F3666D33F}" destId="{CD0D0E2C-C501-4625-821A-1265F17FFF64}" srcOrd="0" destOrd="0" presId="urn:microsoft.com/office/officeart/2005/8/layout/cycle4"/>
    <dgm:cxn modelId="{9E54A9BB-C3C2-4495-AD26-8D3C8C9A8FFE}" type="presParOf" srcId="{12DDEF82-FEE5-45E0-9D08-688F3666D33F}" destId="{F1170FE5-FE96-44FE-94E4-DC252C0F3126}" srcOrd="1" destOrd="0" presId="urn:microsoft.com/office/officeart/2005/8/layout/cycle4"/>
    <dgm:cxn modelId="{1EF2CFB3-B2CC-4756-8660-3A8A9E8FF289}" type="presParOf" srcId="{70318283-8B37-451E-A66B-DDDB58327632}" destId="{F3F1563F-C5EA-4090-A1C5-65618626BA48}" srcOrd="1" destOrd="0" presId="urn:microsoft.com/office/officeart/2005/8/layout/cycle4"/>
    <dgm:cxn modelId="{591B4314-3F49-4E68-9F63-9051CA9DB5AE}" type="presParOf" srcId="{F3F1563F-C5EA-4090-A1C5-65618626BA48}" destId="{CC42AADD-3E5F-4DE4-B39D-C11AEE18866C}" srcOrd="0" destOrd="0" presId="urn:microsoft.com/office/officeart/2005/8/layout/cycle4"/>
    <dgm:cxn modelId="{6E924DA5-B3CF-4F6E-ADA8-0927FCE75ED7}" type="presParOf" srcId="{F3F1563F-C5EA-4090-A1C5-65618626BA48}" destId="{D7BEA980-047A-4EF6-8F37-FA58FD001ABD}" srcOrd="1" destOrd="0" presId="urn:microsoft.com/office/officeart/2005/8/layout/cycle4"/>
    <dgm:cxn modelId="{1979F931-BE95-4C5A-9394-068F559B100A}" type="presParOf" srcId="{70318283-8B37-451E-A66B-DDDB58327632}" destId="{2585035C-843C-4B14-BBCD-F733C714704E}" srcOrd="2" destOrd="0" presId="urn:microsoft.com/office/officeart/2005/8/layout/cycle4"/>
    <dgm:cxn modelId="{C69E7E4F-D7EC-43CB-BE93-DFC68B04D541}" type="presParOf" srcId="{2585035C-843C-4B14-BBCD-F733C714704E}" destId="{433728A1-73AA-42FA-A80D-7A5E205386C9}" srcOrd="0" destOrd="0" presId="urn:microsoft.com/office/officeart/2005/8/layout/cycle4"/>
    <dgm:cxn modelId="{5F84ED91-5999-4086-9755-124F5408AFA7}" type="presParOf" srcId="{2585035C-843C-4B14-BBCD-F733C714704E}" destId="{1113E623-636E-4E71-BF30-ABAE5CBACADA}" srcOrd="1" destOrd="0" presId="urn:microsoft.com/office/officeart/2005/8/layout/cycle4"/>
    <dgm:cxn modelId="{C2DE8AE7-62D0-4BA3-92F7-EBA92C9ADA60}" type="presParOf" srcId="{70318283-8B37-451E-A66B-DDDB58327632}" destId="{4D399779-8D96-4821-8050-96A272CDA03F}" srcOrd="3" destOrd="0" presId="urn:microsoft.com/office/officeart/2005/8/layout/cycle4"/>
    <dgm:cxn modelId="{37B9A078-CCD7-4FCE-B822-5AAC0852AFD8}" type="presParOf" srcId="{4D399779-8D96-4821-8050-96A272CDA03F}" destId="{6AB35E17-E3CF-4A61-8B65-B972A9C88DBC}" srcOrd="0" destOrd="0" presId="urn:microsoft.com/office/officeart/2005/8/layout/cycle4"/>
    <dgm:cxn modelId="{770EC07E-8316-4A99-A752-EE0C62F13117}" type="presParOf" srcId="{4D399779-8D96-4821-8050-96A272CDA03F}" destId="{CD010034-2FB8-48F7-9CCA-9E7F3567C352}" srcOrd="1" destOrd="0" presId="urn:microsoft.com/office/officeart/2005/8/layout/cycle4"/>
    <dgm:cxn modelId="{930B8156-0CA4-47AC-A214-BBFD7A20CC09}" type="presParOf" srcId="{70318283-8B37-451E-A66B-DDDB58327632}" destId="{16E96570-9378-432E-9029-CED9C917F977}" srcOrd="4" destOrd="0" presId="urn:microsoft.com/office/officeart/2005/8/layout/cycle4"/>
    <dgm:cxn modelId="{2BB5A9C0-27B4-4682-9B47-69C4EB685BD7}" type="presParOf" srcId="{C988A89E-A675-41AD-9D44-B5D10A3520F4}" destId="{2C44AB9F-F853-4CFB-8400-C29C9110FE23}" srcOrd="1" destOrd="0" presId="urn:microsoft.com/office/officeart/2005/8/layout/cycle4"/>
    <dgm:cxn modelId="{B2765EAF-07DF-410A-9FF9-4B7FDC1BBA23}" type="presParOf" srcId="{2C44AB9F-F853-4CFB-8400-C29C9110FE23}" destId="{3A7A0B85-4270-4A94-B8CC-12A9C599CAC9}" srcOrd="0" destOrd="0" presId="urn:microsoft.com/office/officeart/2005/8/layout/cycle4"/>
    <dgm:cxn modelId="{B40EF570-07FC-4C1E-9136-FA1CEBC0BCBC}" type="presParOf" srcId="{2C44AB9F-F853-4CFB-8400-C29C9110FE23}" destId="{804BD22E-F094-45CA-825D-CA9A00B4B96A}" srcOrd="1" destOrd="0" presId="urn:microsoft.com/office/officeart/2005/8/layout/cycle4"/>
    <dgm:cxn modelId="{DDDDCBC3-5833-41A7-9C81-D91991092393}" type="presParOf" srcId="{2C44AB9F-F853-4CFB-8400-C29C9110FE23}" destId="{E881ADFA-7927-45AC-8241-B405DC8EFC6F}" srcOrd="2" destOrd="0" presId="urn:microsoft.com/office/officeart/2005/8/layout/cycle4"/>
    <dgm:cxn modelId="{658F474F-14A3-43F6-891D-3157E4088C36}" type="presParOf" srcId="{2C44AB9F-F853-4CFB-8400-C29C9110FE23}" destId="{BE6A5454-B033-47E2-B1A7-4BDEC6DE4E24}" srcOrd="3" destOrd="0" presId="urn:microsoft.com/office/officeart/2005/8/layout/cycle4"/>
    <dgm:cxn modelId="{809DDDC6-B3E5-4482-8A8E-D704FE00F134}" type="presParOf" srcId="{2C44AB9F-F853-4CFB-8400-C29C9110FE23}" destId="{E14148DA-0BE8-4B7C-A7A9-06B6FE2C844B}" srcOrd="4" destOrd="0" presId="urn:microsoft.com/office/officeart/2005/8/layout/cycle4"/>
    <dgm:cxn modelId="{F4099632-DFAE-4491-A6BA-A6C68601C4EC}" type="presParOf" srcId="{C988A89E-A675-41AD-9D44-B5D10A3520F4}" destId="{8AB4E5EB-8C8C-4A71-A20D-9CDB1EC81B18}" srcOrd="2" destOrd="0" presId="urn:microsoft.com/office/officeart/2005/8/layout/cycle4"/>
    <dgm:cxn modelId="{3BC29E61-712D-4359-9C84-EA78759F50F8}" type="presParOf" srcId="{C988A89E-A675-41AD-9D44-B5D10A3520F4}" destId="{1017CCCF-DE63-41FD-AEF2-7FF0E7A0921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89C4A0-1F62-4690-9204-35B394D6FE55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84DE20-B169-48E7-ADB4-A0012B880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9D6617-BD26-4AB4-B5BA-47C612F8A5A3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3062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DF3D3A-CA27-471B-B955-45352FA6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750B0-AB14-44B2-93D7-0DA3BF4E30E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478D6-65D6-45B7-9E16-7542158CAE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8540-0C9B-42DB-BC2D-57F41F51BDFC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7063-83CB-4F17-8F16-5DA4C855C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1AF4-04A3-4413-8A3D-26EA2B094534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65E1-68CC-4933-A6EE-34A66B454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C6E9-5B04-4F79-AF07-E46BA945A938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F944-379A-4869-B9D9-68CF950AC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714C-BA3C-48D8-8C39-B8CC6A0F10B7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CAE2-C931-4DBE-83AA-DB59A9127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86B7-36E7-4EAC-99BA-0E73EAADC477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1A1B-C8E9-4BF3-898B-30B1C7B69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7DB6-894B-475C-91C6-EDC74FC93861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6894-A7FF-4592-B490-3C1D8CBCF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DE67-1C2D-4F7B-9667-B03D412C0743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ACD7-5307-4CA0-B39D-3D09A4A75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E82A-3A6F-45DB-A6FB-06E4597E3F41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85A3-7BBC-4AA1-AC92-DC5C397CF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D064-C9DE-4D48-8E4A-C763D82603F5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D879-F7C0-40D8-A489-5455B02D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DEECA-AE6C-49F0-8E9C-A4BEDC81D15C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6154-4B73-4585-A31E-64393A7D2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2D37-200E-40F0-8059-E3DF5E18C850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6145-8940-4B8C-94D4-72DAAE10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5A855-4257-4A70-BC84-980AD5C49B42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76ABD-50C6-40EA-8DE2-7120F56F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 advClick="0" advTm="4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news.kremlin.ru/media/events/photos/big/41d32dc14af242293a35.jpe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6.jpeg"/><Relationship Id="rId3" Type="http://schemas.openxmlformats.org/officeDocument/2006/relationships/image" Target="../media/image89.jpeg"/><Relationship Id="rId7" Type="http://schemas.openxmlformats.org/officeDocument/2006/relationships/hyperlink" Target="http://www.securitylab.ru/upload/blog/62f/62f7a34356e726e15ed2413d4bfd2dd8.jpg" TargetMode="External"/><Relationship Id="rId12" Type="http://schemas.openxmlformats.org/officeDocument/2006/relationships/hyperlink" Target="http://www.touristplaces.ru/Uploaded/point_photos/point739_Coat_of_Arms_of_Kursk.png" TargetMode="External"/><Relationship Id="rId2" Type="http://schemas.openxmlformats.org/officeDocument/2006/relationships/hyperlink" Target="http://blog.rgub.ru/files/2010/04/sakh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5.jpeg"/><Relationship Id="rId5" Type="http://schemas.openxmlformats.org/officeDocument/2006/relationships/image" Target="../media/image90.jpeg"/><Relationship Id="rId15" Type="http://schemas.openxmlformats.org/officeDocument/2006/relationships/image" Target="../media/image97.jpeg"/><Relationship Id="rId10" Type="http://schemas.openxmlformats.org/officeDocument/2006/relationships/image" Target="../media/image94.jpeg"/><Relationship Id="rId4" Type="http://schemas.openxmlformats.org/officeDocument/2006/relationships/hyperlink" Target="http://gerb-kemerovo.pwkr.ru/gerb_kemerovo_big.jpg" TargetMode="External"/><Relationship Id="rId9" Type="http://schemas.openxmlformats.org/officeDocument/2006/relationships/image" Target="../media/image93.jpeg"/><Relationship Id="rId14" Type="http://schemas.openxmlformats.org/officeDocument/2006/relationships/hyperlink" Target="http://www.ugd.ru/img/content/gerb_uli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10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12" Type="http://schemas.openxmlformats.org/officeDocument/2006/relationships/image" Target="../media/image109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1714488"/>
            <a:ext cx="9144000" cy="4429132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>
                <a:alpha val="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714500"/>
            <a:ext cx="7786687" cy="3878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Государственное автономное учреждение города Москвы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Институт переподготовки и повышения квалификации </a:t>
            </a:r>
            <a:br>
              <a:rPr lang="ru-RU" sz="3800" b="1" dirty="0">
                <a:solidFill>
                  <a:srgbClr val="C00000"/>
                </a:solidFill>
                <a:latin typeface="+mj-lt"/>
                <a:cs typeface="Arial" pitchFamily="34" charset="0"/>
              </a:rPr>
            </a:br>
            <a:r>
              <a:rPr lang="ru-RU" sz="3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руководящих кадров и специалистов системы социальной защиты населения города Москвы</a:t>
            </a:r>
            <a:endParaRPr lang="ru-RU" sz="3800" b="1" i="1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15366" name="Picture 2" descr="C:\Users\MAXIM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16430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C:\Users\MAXIM\Desktop\Безимени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214313"/>
            <a:ext cx="17145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56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501062" cy="1143000"/>
          </a:xfrm>
        </p:spPr>
        <p:txBody>
          <a:bodyPr/>
          <a:lstStyle/>
          <a:p>
            <a:r>
              <a:rPr lang="ru-RU" sz="3200" smtClean="0"/>
              <a:t>Образовательные программы</a:t>
            </a:r>
            <a:br>
              <a:rPr lang="ru-RU" sz="3200" smtClean="0"/>
            </a:br>
            <a:r>
              <a:rPr lang="ru-RU" sz="1800" smtClean="0"/>
              <a:t>«Института переподготовки и повышения квалификации руководящих кадров и специалистов системы социальной защиты населения города Москвы»</a:t>
            </a:r>
            <a:endParaRPr lang="ru-RU" sz="200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000240"/>
            <a:ext cx="2533390" cy="1857388"/>
          </a:xfrm>
          <a:prstGeom prst="roundRect">
            <a:avLst/>
          </a:prstGeom>
          <a:solidFill>
            <a:srgbClr val="CC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Курсы переподготовки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13 программ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2000240"/>
            <a:ext cx="2286016" cy="1857388"/>
          </a:xfrm>
          <a:prstGeom prst="roundRect">
            <a:avLst/>
          </a:prstGeom>
          <a:solidFill>
            <a:srgbClr val="AE741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Курсы </a:t>
            </a:r>
          </a:p>
          <a:p>
            <a:pPr algn="ctr">
              <a:defRPr/>
            </a:pPr>
            <a:r>
              <a:rPr lang="ru-RU" sz="2000" dirty="0"/>
              <a:t>повышения квалификации</a:t>
            </a:r>
          </a:p>
          <a:p>
            <a:pPr algn="ctr">
              <a:defRPr/>
            </a:pPr>
            <a:r>
              <a:rPr lang="ru-RU" sz="2000" b="1" dirty="0"/>
              <a:t>66 программ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0760" y="1928802"/>
            <a:ext cx="2459672" cy="18573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Аспирантура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3 направления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Picture 3" descr="\\IPKINFO\SharedDocs\2июня\фото\103CANON\IMG_000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0227" t="22727" r="4545"/>
          <a:stretch>
            <a:fillRect/>
          </a:stretch>
        </p:blipFill>
        <p:spPr bwMode="auto">
          <a:xfrm>
            <a:off x="6357938" y="4143375"/>
            <a:ext cx="2206625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\\IPKINFO\SharedDocs\2июня\фото\IMG_0041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571875" y="4143375"/>
            <a:ext cx="2071688" cy="155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6" descr="C:\Users\qwerty\Desktop\100OLYMP\2010дания\P1170085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714375" y="4143375"/>
            <a:ext cx="2476500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MAXIM\Desktop\Безимени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7166"/>
            <a:ext cx="539791" cy="51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92" name="Прямоугольник 9"/>
          <p:cNvSpPr>
            <a:spLocks noChangeArrowheads="1"/>
          </p:cNvSpPr>
          <p:nvPr/>
        </p:nvSpPr>
        <p:spPr bwMode="auto">
          <a:xfrm>
            <a:off x="250825" y="5949950"/>
            <a:ext cx="83534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2011-2012 учебном году Институтом оказаны профессиональные образовательные услуги 3 600 слушателям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</p:spTree>
  </p:cSld>
  <p:clrMapOvr>
    <a:masterClrMapping/>
  </p:clrMapOvr>
  <p:transition spd="slow" advClick="0" advTm="4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315913"/>
            <a:ext cx="914400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Особое внимание в учебном процессе уделяется основным направлениям совершенствования системы социальной защиты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населения в период модернизации; </a:t>
            </a:r>
          </a:p>
          <a:p>
            <a:pPr indent="450850"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изменению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правового статуса учреждений в соответствии с Федеральным  Законом № 83;</a:t>
            </a:r>
          </a:p>
          <a:p>
            <a:pPr indent="450850"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формирования государственного задания, </a:t>
            </a:r>
          </a:p>
          <a:p>
            <a:pPr indent="450850"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внедрению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платных услуг в систему социального обслуживания Москвы, </a:t>
            </a:r>
          </a:p>
          <a:p>
            <a:pPr indent="450850"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планированию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финансово-хозяйственной деятельности учреждения социального обслуживания;</a:t>
            </a:r>
          </a:p>
          <a:p>
            <a:pPr indent="450850"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прогнозированию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учреждения;</a:t>
            </a:r>
          </a:p>
          <a:p>
            <a:pPr indent="450850"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социальному партнерству.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 advClick="0" advTm="4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114300"/>
            <a:ext cx="91440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ea typeface="Calibri" pitchFamily="34" charset="0"/>
                <a:cs typeface="Book Antiqua" pitchFamily="18" charset="0"/>
              </a:rPr>
              <a:t>ОБРАЗОВАТЕЛЬНЫЕ ТЕХНОЛОГИИ</a:t>
            </a:r>
          </a:p>
          <a:p>
            <a:pPr algn="ctr"/>
            <a:r>
              <a:rPr lang="ru-RU" sz="2600" b="1" i="1">
                <a:latin typeface="Times New Roman" pitchFamily="18" charset="0"/>
                <a:ea typeface="Calibri" pitchFamily="34" charset="0"/>
                <a:cs typeface="Book Antiqua" pitchFamily="18" charset="0"/>
              </a:rPr>
              <a:t>внедрение активных методов обучения:</a:t>
            </a:r>
          </a:p>
          <a:p>
            <a:pPr algn="just"/>
            <a:r>
              <a:rPr lang="ru-RU" sz="2600" b="1">
                <a:latin typeface="Times New Roman" pitchFamily="18" charset="0"/>
                <a:ea typeface="Calibri" pitchFamily="34" charset="0"/>
                <a:cs typeface="Book Antiqua" pitchFamily="18" charset="0"/>
              </a:rPr>
              <a:t> </a:t>
            </a:r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деловые игры,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 методы погружения в реальные ситуации,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 критического анализа, 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контент-анализа, 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технология КТД, 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творческие мастерские, 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круглые столы, семинары и т.д. </a:t>
            </a:r>
          </a:p>
          <a:p>
            <a:pPr algn="ctr"/>
            <a:r>
              <a:rPr lang="ru-RU" sz="2600" b="1">
                <a:latin typeface="Times New Roman" pitchFamily="18" charset="0"/>
                <a:ea typeface="Calibri" pitchFamily="34" charset="0"/>
                <a:cs typeface="Book Antiqua" pitchFamily="18" charset="0"/>
              </a:rPr>
              <a:t> </a:t>
            </a:r>
            <a:r>
              <a:rPr lang="ru-RU" sz="2600" b="1" i="1">
                <a:latin typeface="Times New Roman" pitchFamily="18" charset="0"/>
                <a:ea typeface="Calibri" pitchFamily="34" charset="0"/>
                <a:cs typeface="Book Antiqua" pitchFamily="18" charset="0"/>
              </a:rPr>
              <a:t>дискуссионные методы: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 групповая дискуссия,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 «интеллектуальная разминка»,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 «мозговая атака», 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тренинговые упражнения,</a:t>
            </a:r>
          </a:p>
          <a:p>
            <a:pPr algn="just"/>
            <a:r>
              <a:rPr lang="ru-RU" sz="2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ook Antiqua" pitchFamily="18" charset="0"/>
              </a:rPr>
              <a:t> мультимедиа – презентации и т.д.</a:t>
            </a:r>
            <a:endParaRPr lang="ru-RU" sz="26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Book Antiqua" pitchFamily="18" charset="0"/>
            </a:endParaRPr>
          </a:p>
        </p:txBody>
      </p:sp>
    </p:spTree>
  </p:cSld>
  <p:clrMapOvr>
    <a:masterClrMapping/>
  </p:clrMapOvr>
  <p:transition spd="slow" advClick="0" advTm="4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Платные образовательные услуги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70C0"/>
                </a:solidFill>
              </a:rPr>
              <a:t>Услуги от приносящей доход деятельности были оказаны  730 слушателям ( </a:t>
            </a:r>
            <a:r>
              <a:rPr lang="en-US" b="1" smtClean="0">
                <a:solidFill>
                  <a:srgbClr val="0070C0"/>
                </a:solidFill>
              </a:rPr>
              <a:t>&gt; </a:t>
            </a:r>
            <a:r>
              <a:rPr lang="ru-RU" b="1" smtClean="0">
                <a:solidFill>
                  <a:srgbClr val="0070C0"/>
                </a:solidFill>
              </a:rPr>
              <a:t>8 000 000 руб.):</a:t>
            </a:r>
          </a:p>
          <a:p>
            <a:r>
              <a:rPr lang="ru-RU" b="1" i="1" smtClean="0">
                <a:solidFill>
                  <a:srgbClr val="FF0000"/>
                </a:solidFill>
              </a:rPr>
              <a:t>По программам профессиональной переподготовки - 86 человек</a:t>
            </a:r>
          </a:p>
          <a:p>
            <a:r>
              <a:rPr lang="ru-RU" b="1" i="1" smtClean="0">
                <a:solidFill>
                  <a:srgbClr val="FF0000"/>
                </a:solidFill>
              </a:rPr>
              <a:t>На курсах повышения квалификации - 285 человек</a:t>
            </a:r>
          </a:p>
          <a:p>
            <a:r>
              <a:rPr lang="ru-RU" b="1" i="1" smtClean="0">
                <a:solidFill>
                  <a:srgbClr val="FF0000"/>
                </a:solidFill>
              </a:rPr>
              <a:t>Тренинги, семинары-практикумы - 359 человек</a:t>
            </a:r>
          </a:p>
          <a:p>
            <a:endParaRPr lang="ru-RU" b="1" i="1" smtClean="0"/>
          </a:p>
          <a:p>
            <a:pPr algn="ctr" eaLnBrk="1" hangingPunct="1">
              <a:buFont typeface="Wingdings 2" pitchFamily="18" charset="2"/>
              <a:buNone/>
            </a:pPr>
            <a:endParaRPr lang="ru-RU" b="1" smtClean="0">
              <a:solidFill>
                <a:srgbClr val="0070C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ransition spd="slow" advClick="0" advTm="4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2003-05.photosight.ru/28/21856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1905000"/>
            <a:ext cx="8858250" cy="4525963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         </a:t>
            </a:r>
            <a:r>
              <a:rPr lang="ru-RU" sz="3000" b="1" dirty="0" smtClean="0">
                <a:solidFill>
                  <a:srgbClr val="002060"/>
                </a:solidFill>
              </a:rPr>
              <a:t>В рамках профессиональной переподготовки специалистов социальной сферы разработаны учебные программы: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Психологическая работа в  ДДИ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Профилактика синдрома эмоционального выгорания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Профессиональные конфликты и техники их разрешения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Аутогенный менеджмент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Психология управления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социально-педагогическая помощь детям, пострадавшим от насилия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Администрирование в социальной работе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dirty="0" err="1" smtClean="0">
                <a:solidFill>
                  <a:srgbClr val="FF0000"/>
                </a:solidFill>
              </a:rPr>
              <a:t>Мозартика</a:t>
            </a:r>
            <a:r>
              <a:rPr lang="ru-RU" sz="3400" b="1" dirty="0" smtClean="0">
                <a:solidFill>
                  <a:srgbClr val="FF0000"/>
                </a:solidFill>
              </a:rPr>
              <a:t> для детей с нарушениями развития</a:t>
            </a: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85750"/>
            <a:ext cx="8072437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  <a:cs typeface="+mn-cs"/>
              </a:rPr>
              <a:t>Новые направления образовательной деятельности</a:t>
            </a:r>
            <a:endParaRPr lang="ru-RU" sz="4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63" y="-39688"/>
            <a:ext cx="82296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Научно-исследовательская деятельность</a:t>
            </a:r>
            <a:endParaRPr lang="ru-RU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42875" y="682625"/>
            <a:ext cx="88582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прикладные научные исследования по актуальным темам социальной работы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создание и организация деятельности  своих учебно-научных подразделений, обеспечивая высокое качество исследований и содействие внедрению их результатов в практику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внедрение результатов научных исследований в практику является важнейшим элементом всей системы мер, направленных на изменение ситуации в социальной сфере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организация, проведение, участие в международных, региональных научно-практических конференциях, симпозиумах, семинарах и выставках </a:t>
            </a:r>
            <a:r>
              <a:rPr lang="ru-RU" b="1">
                <a:solidFill>
                  <a:srgbClr val="002060"/>
                </a:solidFill>
              </a:rPr>
              <a:t>с целью распространения результатов исследований и разработок Института</a:t>
            </a:r>
            <a:r>
              <a:rPr lang="ru-RU"/>
              <a:t> 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 публикация результатов научных исследований</a:t>
            </a:r>
          </a:p>
        </p:txBody>
      </p:sp>
      <p:pic>
        <p:nvPicPr>
          <p:cNvPr id="29700" name="Рисунок 5" descr="1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50"/>
            <a:ext cx="2786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857750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7" descr="Z:\_Ministry\В работу\Все в сеть\Изображение 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857750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l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мониторинговых исследований</a:t>
            </a: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0" y="836613"/>
            <a:ext cx="9144000" cy="4592637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Руководитель Центра </a:t>
            </a:r>
          </a:p>
          <a:p>
            <a:pPr>
              <a:defRPr/>
            </a:pPr>
            <a:r>
              <a:rPr lang="ru-RU" sz="2000" b="1" dirty="0" err="1">
                <a:solidFill>
                  <a:srgbClr val="C00000"/>
                </a:solidFill>
              </a:rPr>
              <a:t>Щегорцов</a:t>
            </a:r>
            <a:r>
              <a:rPr lang="ru-RU" sz="2000" b="1" dirty="0">
                <a:solidFill>
                  <a:srgbClr val="C00000"/>
                </a:solidFill>
              </a:rPr>
              <a:t> А. А., д.соц.н., профессор</a:t>
            </a:r>
          </a:p>
          <a:p>
            <a:pPr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sz="2000" b="1" dirty="0">
                <a:solidFill>
                  <a:srgbClr val="002060"/>
                </a:solidFill>
              </a:rPr>
              <a:t>Основная цель Центра – мониторинговые исследования качества жизни жителей столицы и оценка обеспеченности населения услугами учреждений социального обслуживания.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	Два раза в год Центр проводит комплексное изучение мнения 5 тысяч жителей Москвы о качестве их жизни.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	Центр сотрудничает с Институтом социологии РАН, Всероссийским центром уровня жизни, Всероссийским центром изучения общественного мнения, органами государственной власти города Москвы и субъектов Российской Федерации, российскими и международными общественными организациями.</a:t>
            </a:r>
          </a:p>
        </p:txBody>
      </p:sp>
      <p:pic>
        <p:nvPicPr>
          <p:cNvPr id="30724" name="Picture 2" descr="C:\информация отдела\фотовыставка ИПК\инвалиды 2011\Зел.АО\IMG_8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5430838"/>
            <a:ext cx="214312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 descr="C:\информация отдела\фотовыставка ИПК\инвалиды 2011\САО\IMG_5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429250"/>
            <a:ext cx="2214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 descr="C:\информация отдела\фотовыставка ИПК\инвалиды 2011\ВАО\IMG_5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4488"/>
            <a:ext cx="20002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Основные мероприятия 2012 года</a:t>
            </a:r>
            <a:endParaRPr lang="ru-RU" sz="32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0" y="1071563"/>
            <a:ext cx="70929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002060"/>
                </a:solidFill>
              </a:rPr>
              <a:t>В рамках Всемирного дня социальной работы: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2060"/>
                </a:solidFill>
              </a:rPr>
              <a:t>Научно-практическая конференция </a:t>
            </a:r>
            <a:r>
              <a:rPr lang="ru-RU" sz="2400" b="1">
                <a:solidFill>
                  <a:srgbClr val="FF0000"/>
                </a:solidFill>
              </a:rPr>
              <a:t>«</a:t>
            </a:r>
            <a:r>
              <a:rPr lang="ru-RU" sz="2400" b="1" i="1">
                <a:solidFill>
                  <a:srgbClr val="FF0000"/>
                </a:solidFill>
              </a:rPr>
              <a:t>Роль социальных работников в модернизации системы социальной защиты населения»</a:t>
            </a:r>
            <a:r>
              <a:rPr lang="ru-RU" sz="2400" b="1">
                <a:solidFill>
                  <a:srgbClr val="002060"/>
                </a:solidFill>
              </a:rPr>
              <a:t> (, 20.03.12</a:t>
            </a:r>
            <a:r>
              <a:rPr lang="ru-RU" sz="2400"/>
              <a:t> , 5</a:t>
            </a:r>
            <a:r>
              <a:rPr lang="ru-RU" sz="2400" b="1">
                <a:solidFill>
                  <a:srgbClr val="002060"/>
                </a:solidFill>
              </a:rPr>
              <a:t>4 участника).</a:t>
            </a:r>
          </a:p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FF0000"/>
                </a:solidFill>
              </a:rPr>
              <a:t>Декада (19.03-23.03.12) -</a:t>
            </a:r>
            <a:r>
              <a:rPr lang="ru-RU" sz="2400" b="1">
                <a:solidFill>
                  <a:srgbClr val="002060"/>
                </a:solidFill>
              </a:rPr>
              <a:t>  проведено более 10 различных тематических мероприятий: круглые столы, обучающие семинары, мастер-классы, практические площадки, вебинар, интерактивная мастерская, тренинг-тур, открытые занятия, психологические тренинги,</a:t>
            </a:r>
            <a:r>
              <a:rPr lang="ru-RU" sz="2400" b="1">
                <a:solidFill>
                  <a:srgbClr val="FF0000"/>
                </a:solidFill>
              </a:rPr>
              <a:t> в которых приняли участие более 500 человек.</a:t>
            </a:r>
          </a:p>
        </p:txBody>
      </p:sp>
      <p:pic>
        <p:nvPicPr>
          <p:cNvPr id="31748" name="Рисунок 4" descr="C:\информация отдела\подготовка мероприятий ИПК\2010 год\круглый стол 12.03\фото 12.03\IMG_016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8669"/>
          <a:stretch>
            <a:fillRect/>
          </a:stretch>
        </p:blipFill>
        <p:spPr bwMode="auto">
          <a:xfrm>
            <a:off x="7059613" y="981075"/>
            <a:ext cx="20843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6" descr="E:\фото  конф-ии псих\ПЛЕНАРКА\SNV84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513" y="2852738"/>
            <a:ext cx="19954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3" descr="C:\информация отдела\подготовка мероприятий ИПК\2010 год\семинар Профилактика насилия .25.05\фото, сайт\P100075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180263" y="5429250"/>
            <a:ext cx="19637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Основные мероприятия 2012 года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Круглый стол </a:t>
            </a:r>
            <a:r>
              <a:rPr lang="ru-RU" sz="2800" b="1" smtClean="0">
                <a:solidFill>
                  <a:srgbClr val="FF0000"/>
                </a:solidFill>
              </a:rPr>
              <a:t>«</a:t>
            </a:r>
            <a:r>
              <a:rPr lang="ru-RU" sz="2800" b="1" i="1" smtClean="0">
                <a:solidFill>
                  <a:srgbClr val="FF0000"/>
                </a:solidFill>
              </a:rPr>
              <a:t>Инновационные социальные практики работы с инвалидами: отечественный и зарубежный опыт». </a:t>
            </a:r>
            <a:r>
              <a:rPr lang="ru-RU" sz="2800" b="1" smtClean="0">
                <a:solidFill>
                  <a:srgbClr val="002060"/>
                </a:solidFill>
              </a:rPr>
              <a:t>Проведён в рамках </a:t>
            </a:r>
            <a:r>
              <a:rPr lang="en-US" sz="2800" b="1" smtClean="0">
                <a:solidFill>
                  <a:srgbClr val="002060"/>
                </a:solidFill>
              </a:rPr>
              <a:t>IV</a:t>
            </a:r>
            <a:r>
              <a:rPr lang="ru-RU" sz="2800" b="1" smtClean="0">
                <a:solidFill>
                  <a:srgbClr val="002060"/>
                </a:solidFill>
              </a:rPr>
              <a:t> Международной конференции «Равные права – равные возможности», 11.05.12. (70 участников).</a:t>
            </a:r>
          </a:p>
          <a:p>
            <a:pPr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25-26 мая состоялся проект, посвящённый Дню социального работника, объединяющий две столицы – </a:t>
            </a:r>
            <a:r>
              <a:rPr lang="ru-RU" sz="2800" b="1" i="1" smtClean="0">
                <a:solidFill>
                  <a:srgbClr val="FF0000"/>
                </a:solidFill>
              </a:rPr>
              <a:t>«Социальный экспресс: Москва-Санкт-Петербург». </a:t>
            </a:r>
            <a:r>
              <a:rPr lang="ru-RU" sz="2800" b="1" smtClean="0">
                <a:solidFill>
                  <a:srgbClr val="002060"/>
                </a:solidFill>
              </a:rPr>
              <a:t>Участники социального экспресса – более 120 человек – представители Департамента социальной защиты населения, руководители и сотрудники органов управления, социальных учреждений столицы.</a:t>
            </a:r>
          </a:p>
          <a:p>
            <a:endParaRPr lang="ru-RU" sz="2800" smtClean="0"/>
          </a:p>
        </p:txBody>
      </p:sp>
    </p:spTree>
  </p:cSld>
  <p:clrMapOvr>
    <a:masterClrMapping/>
  </p:clrMapOvr>
  <p:transition spd="slow" advClick="0" advTm="4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460375"/>
            <a:ext cx="9144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buFontTx/>
              <a:buChar char="•"/>
              <a:tabLst>
                <a:tab pos="914400" algn="l"/>
              </a:tabLst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Семинар для директоров и заместителей директоров по медицинской части стационарных учреждений ДСЗН г. Москвы </a:t>
            </a:r>
            <a:r>
              <a:rPr lang="ru-RU" sz="28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«Внедрение современных методов и технологий социального обслуживания населения в стационарных учреждениях Департамента социальной защиты населения города Москвы»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15.06.2012 (73 участника).</a:t>
            </a: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  <a:p>
            <a:pPr indent="450850" algn="just" eaLnBrk="0" hangingPunct="0">
              <a:buFontTx/>
              <a:buChar char="•"/>
              <a:tabLst>
                <a:tab pos="914400" algn="l"/>
              </a:tabLst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Круглый стол </a:t>
            </a:r>
            <a:r>
              <a:rPr lang="ru-RU" sz="28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«Обеспечение безопасности социальных работников при оказании социальных услуг на дому»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19.06.2012 (55 участников).</a:t>
            </a: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3795" name="Рисунок 2" descr="IMG_9661"/>
          <p:cNvPicPr>
            <a:picLocks noChangeAspect="1" noChangeArrowheads="1"/>
          </p:cNvPicPr>
          <p:nvPr/>
        </p:nvPicPr>
        <p:blipFill>
          <a:blip r:embed="rId2" cstate="print"/>
          <a:srcRect r="3510"/>
          <a:stretch>
            <a:fillRect/>
          </a:stretch>
        </p:blipFill>
        <p:spPr bwMode="auto">
          <a:xfrm>
            <a:off x="1835150" y="4941888"/>
            <a:ext cx="271462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" descr="IMG_8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941888"/>
            <a:ext cx="26209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0/46/594/46594009_kreml_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857250"/>
            <a:ext cx="47863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  <a:cs typeface="+mn-cs"/>
              </a:rPr>
              <a:t>Институт переподготовки и повышения квалификации </a:t>
            </a:r>
            <a:br>
              <a:rPr lang="ru-RU" sz="2800" b="1" i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2060"/>
                </a:solidFill>
                <a:latin typeface="+mn-lt"/>
                <a:cs typeface="+mn-cs"/>
              </a:rPr>
              <a:t>руководящих кадров и специалистов системы социальной защиты населения города Москвы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  <a:cs typeface="+mn-cs"/>
              </a:rPr>
              <a:t>создан в соответствии с распоряжением Правительства Москвы от 16 июля 2008 года №1602-РП</a:t>
            </a:r>
          </a:p>
        </p:txBody>
      </p:sp>
      <p:pic>
        <p:nvPicPr>
          <p:cNvPr id="16388" name="Picture 8" descr="C:\Users\MAXIM\Desktop\IMG_3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5048250"/>
            <a:ext cx="2390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Содержимое 4" descr="DSC_0176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29454" y="2881270"/>
            <a:ext cx="1857388" cy="1838071"/>
          </a:xfrm>
          <a:prstGeom prst="snip2DiagRect">
            <a:avLst/>
          </a:prstGeom>
          <a:ln w="57150"/>
        </p:spPr>
      </p:pic>
      <p:pic>
        <p:nvPicPr>
          <p:cNvPr id="16390" name="Рисунок 4" descr="C:\Documents and Settings\админ\Рабочий стол\фотовыставки Института\IMG_2294.JPG"/>
          <p:cNvPicPr>
            <a:picLocks noChangeAspect="1" noChangeArrowheads="1"/>
          </p:cNvPicPr>
          <p:nvPr/>
        </p:nvPicPr>
        <p:blipFill>
          <a:blip r:embed="rId6" cstate="print"/>
          <a:srcRect t="14774"/>
          <a:stretch>
            <a:fillRect/>
          </a:stretch>
        </p:blipFill>
        <p:spPr bwMode="auto">
          <a:xfrm>
            <a:off x="7143750" y="714375"/>
            <a:ext cx="1657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J:\ффф\IMG_4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 t="19948"/>
          <a:stretch>
            <a:fillRect/>
          </a:stretch>
        </p:blipFill>
        <p:spPr>
          <a:xfrm>
            <a:off x="3500438" y="5143500"/>
            <a:ext cx="2524125" cy="1497013"/>
          </a:xfrm>
        </p:spPr>
      </p:pic>
    </p:spTree>
  </p:cSld>
  <p:clrMapOvr>
    <a:masterClrMapping/>
  </p:clrMapOvr>
  <p:transition spd="slow" advClick="0" advTm="4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Творческие конкурсы 2012 года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43401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Конкурс сценариев общегородского празднования Дня социального работника (25 работ)</a:t>
            </a:r>
          </a:p>
          <a:p>
            <a:pPr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Конкурс творческих работ руководителей и специалистов учреждений социального обслуживания населения города Москвы «Я и моя профессия» (73 работы)</a:t>
            </a:r>
          </a:p>
          <a:p>
            <a:endParaRPr lang="ru-RU" smtClean="0"/>
          </a:p>
        </p:txBody>
      </p:sp>
      <p:pic>
        <p:nvPicPr>
          <p:cNvPr id="34820" name="Picture 3" descr="IMG_0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5326911" y="4174064"/>
            <a:ext cx="2971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" descr="IMG_0377"/>
          <p:cNvPicPr>
            <a:picLocks noChangeAspect="1" noChangeArrowheads="1"/>
          </p:cNvPicPr>
          <p:nvPr/>
        </p:nvPicPr>
        <p:blipFill>
          <a:blip r:embed="rId3" cstate="print"/>
          <a:srcRect t="15411"/>
          <a:stretch>
            <a:fillRect/>
          </a:stretch>
        </p:blipFill>
        <p:spPr bwMode="auto">
          <a:xfrm>
            <a:off x="214282" y="3929066"/>
            <a:ext cx="300037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5721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/>
              <a:t> 	</a:t>
            </a:r>
            <a:endParaRPr lang="ru-RU" sz="1800" b="1" smtClean="0">
              <a:solidFill>
                <a:srgbClr val="002060"/>
              </a:solidFill>
            </a:endParaRPr>
          </a:p>
          <a:p>
            <a:pPr algn="just" eaLnBrk="1" hangingPunct="1">
              <a:buFont typeface="Arial" charset="0"/>
              <a:buNone/>
            </a:pPr>
            <a:endParaRPr lang="ru-RU" sz="1800" b="1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425450"/>
            <a:ext cx="87153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sp>
        <p:nvSpPr>
          <p:cNvPr id="35844" name="Прямоугольник 11"/>
          <p:cNvSpPr>
            <a:spLocks noChangeArrowheads="1"/>
          </p:cNvSpPr>
          <p:nvPr/>
        </p:nvSpPr>
        <p:spPr bwMode="auto">
          <a:xfrm>
            <a:off x="179388" y="0"/>
            <a:ext cx="817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ОПЫТНО-ЭКСПЕРИМЕНТАЛЬНАЯ РАБОТА </a:t>
            </a:r>
            <a:endParaRPr lang="ru-RU" sz="2400"/>
          </a:p>
        </p:txBody>
      </p:sp>
      <p:sp>
        <p:nvSpPr>
          <p:cNvPr id="35845" name="Прямоугольник 12"/>
          <p:cNvSpPr>
            <a:spLocks noChangeArrowheads="1"/>
          </p:cNvSpPr>
          <p:nvPr/>
        </p:nvSpPr>
        <p:spPr bwMode="auto">
          <a:xfrm>
            <a:off x="0" y="549275"/>
            <a:ext cx="9144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</a:rPr>
              <a:t>Организована с</a:t>
            </a:r>
            <a:r>
              <a:rPr lang="ru-RU" sz="2400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целью совершенствования инновационной деятельности в системе социальной защиты населения города Москвы, реализации программ научно-исследовательской и опытно-экспериментальной деятельности учреждений и Института.</a:t>
            </a:r>
          </a:p>
          <a:p>
            <a:pPr algn="just"/>
            <a:r>
              <a:rPr lang="ru-RU" sz="2400" b="1">
                <a:solidFill>
                  <a:srgbClr val="7030A0"/>
                </a:solidFill>
              </a:rPr>
              <a:t>	Приказами Руководителя ДСЗН г. Москвы открыты опытно-экспериментальные площадки на базе 8 социальных учреждений по 11 актуальным направлениям социального обслуживания.</a:t>
            </a:r>
          </a:p>
          <a:p>
            <a:pPr algn="just"/>
            <a:r>
              <a:rPr lang="ru-RU" b="1">
                <a:solidFill>
                  <a:srgbClr val="7030A0"/>
                </a:solidFill>
              </a:rPr>
              <a:t>	</a:t>
            </a:r>
            <a:endParaRPr lang="ru-RU">
              <a:solidFill>
                <a:srgbClr val="7030A0"/>
              </a:solidFill>
            </a:endParaRPr>
          </a:p>
        </p:txBody>
      </p:sp>
      <p:pic>
        <p:nvPicPr>
          <p:cNvPr id="35846" name="Рисунок 13" descr="C:\информация отдела\фотовыставка ИПК\фото к разделу одного окн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4938"/>
            <a:ext cx="23574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4" descr="C:\информация отдела\фотовыставка ИПК\фото к разделу одного окн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143500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15" descr="C:\информация отдела\фотовыставка ИПК\фото к разделу одного окн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1435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«Энциклопедия социальных практик»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28688"/>
            <a:ext cx="9144000" cy="55006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	-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400" b="1">
                <a:solidFill>
                  <a:srgbClr val="002060"/>
                </a:solidFill>
                <a:cs typeface="Arial" charset="0"/>
              </a:rPr>
              <a:t>первое справочное издание подобного рода в России. </a:t>
            </a:r>
          </a:p>
          <a:p>
            <a:pPr algn="just"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	- включены традиционные и инновационные социальные практики, собранные практически со всех регионов России;</a:t>
            </a:r>
          </a:p>
          <a:p>
            <a:pPr algn="just"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- отдельный раздел издания посвящен социальным практикам Москвы. </a:t>
            </a:r>
          </a:p>
          <a:p>
            <a:pPr algn="just"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	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-</a:t>
            </a:r>
            <a:r>
              <a:rPr lang="ru-RU" sz="2400" b="1">
                <a:solidFill>
                  <a:srgbClr val="002060"/>
                </a:solidFill>
                <a:cs typeface="Arial" charset="0"/>
              </a:rPr>
              <a:t> включает глоссарий социальных терминов, созданный специально для этого издания преподавателями ИПК.</a:t>
            </a:r>
          </a:p>
          <a:p>
            <a:pPr algn="just">
              <a:defRPr/>
            </a:pPr>
            <a:endParaRPr lang="ru-RU" sz="2400" b="1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endParaRPr lang="ru-RU" sz="2400" b="1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endParaRPr lang="ru-RU" sz="2400" b="1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6868" name="Рисунок 3" descr="C:\информация отдела\фотовыставка ИПК\фото к разделу одного окна\IMG_5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4" descr="C:\информация отдела\фотовыставка ИПК\фото к разделу одного окн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5143500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C:\информация отдела\фотовыставка ИПК\инвалиды 2011\ЮЗАО\Занятия кружка Компьютерной грамотности[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126038"/>
            <a:ext cx="230981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500188" y="2286000"/>
            <a:ext cx="6215062" cy="2928938"/>
          </a:xfrm>
          <a:prstGeom prst="roundRect">
            <a:avLst>
              <a:gd name="adj" fmla="val 4082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628775"/>
            <a:ext cx="6072188" cy="36576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500" b="1" smtClean="0">
                <a:solidFill>
                  <a:srgbClr val="333A1D"/>
                </a:solidFill>
              </a:rPr>
              <a:t>В целях повышения профессионального мастерства специалистов социальных служб города Москвы Институт регулярно организует обучающие семинары  в социальных службах зарубежных стран.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2500" b="1" smtClean="0">
                <a:solidFill>
                  <a:srgbClr val="333A1D"/>
                </a:solidFill>
              </a:rPr>
              <a:t>Специалисты прошли стажировку в Испании, Великобритании, Дании, Польше, Франции, Швеции, Белоруссии.</a:t>
            </a:r>
          </a:p>
          <a:p>
            <a:pPr algn="l">
              <a:lnSpc>
                <a:spcPct val="90000"/>
              </a:lnSpc>
            </a:pPr>
            <a:endParaRPr lang="ru-RU" sz="2500" smtClean="0">
              <a:solidFill>
                <a:srgbClr val="333A1D"/>
              </a:solidFill>
            </a:endParaRPr>
          </a:p>
        </p:txBody>
      </p:sp>
      <p:pic>
        <p:nvPicPr>
          <p:cNvPr id="37893" name="Рисунок 12" descr="C:\Users\qwerty\Desktop\100OLYMP\2010дания\P117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072063"/>
            <a:ext cx="1214437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6" descr="C:\Users\qwerty\Desktop\100OLYMP\2010дания\P117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5286375"/>
            <a:ext cx="22399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7" descr="C:\Users\qwerty\Desktop\100OLYMP\2010дания\P119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5000625"/>
            <a:ext cx="12144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12" descr="C:\Users\qwerty\Desktop\100OLYMP\2010дания\P11700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3" y="5286375"/>
            <a:ext cx="17145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7" descr="C:\Users\qwerty\Desktop\100OLYMP\2010дания\P11700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38" y="5286375"/>
            <a:ext cx="19288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85720" y="428604"/>
            <a:ext cx="8501122" cy="1285884"/>
          </a:xfrm>
          <a:prstGeom prst="roundRect">
            <a:avLst/>
          </a:prstGeom>
          <a:gradFill flip="none" rotWithShape="1">
            <a:gsLst>
              <a:gs pos="28000">
                <a:srgbClr val="5E9EFF">
                  <a:alpha val="6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901" name="Picture 6" descr="DSC017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286125"/>
            <a:ext cx="121443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2867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зарубежных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 стажировок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903" name="Picture 5" descr="IMG_02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88" y="2357438"/>
            <a:ext cx="12144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7" descr="IMG_027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2286000"/>
            <a:ext cx="12144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6" descr="IMG_028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688" y="4214813"/>
            <a:ext cx="12144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5" descr="IMG_029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688" y="3357563"/>
            <a:ext cx="12144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5" descr="IMG_03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3" y="4143375"/>
            <a:ext cx="12144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/>
            </a:r>
            <a:br>
              <a:rPr lang="ru-RU" sz="2800" b="1" smtClean="0">
                <a:solidFill>
                  <a:srgbClr val="C00000"/>
                </a:solidFill>
              </a:rPr>
            </a:br>
            <a:endParaRPr lang="ru-RU" sz="3200" smtClean="0">
              <a:solidFill>
                <a:srgbClr val="C0000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600200"/>
            <a:ext cx="5000625" cy="5043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b="1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000" b="1" smtClean="0">
              <a:solidFill>
                <a:srgbClr val="7030A0"/>
              </a:solidFill>
            </a:endParaRPr>
          </a:p>
        </p:txBody>
      </p:sp>
      <p:sp>
        <p:nvSpPr>
          <p:cNvPr id="38916" name="Содержимое 6"/>
          <p:cNvSpPr>
            <a:spLocks noGrp="1"/>
          </p:cNvSpPr>
          <p:nvPr>
            <p:ph sz="half" idx="2"/>
          </p:nvPr>
        </p:nvSpPr>
        <p:spPr>
          <a:xfrm>
            <a:off x="285750" y="1071563"/>
            <a:ext cx="8401050" cy="55721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		</a:t>
            </a:r>
            <a:endParaRPr lang="ru-RU" sz="2000" b="1" smtClean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</a:pPr>
            <a:endParaRPr lang="ru-RU" sz="2000" smtClean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</a:pPr>
            <a:endParaRPr lang="ru-RU" sz="2000" smtClean="0">
              <a:solidFill>
                <a:srgbClr val="7030A0"/>
              </a:solidFill>
            </a:endParaRPr>
          </a:p>
          <a:p>
            <a:pPr>
              <a:buFont typeface="Arial" charset="0"/>
              <a:buNone/>
            </a:pPr>
            <a:endParaRPr lang="ru-RU" sz="2000" smtClean="0">
              <a:solidFill>
                <a:srgbClr val="7030A0"/>
              </a:solidFill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38917" name="Прямоугольник 10"/>
          <p:cNvSpPr>
            <a:spLocks noChangeArrowheads="1"/>
          </p:cNvSpPr>
          <p:nvPr/>
        </p:nvSpPr>
        <p:spPr bwMode="auto">
          <a:xfrm>
            <a:off x="357188" y="785813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	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38918" name="Прямоугольник 5"/>
          <p:cNvSpPr>
            <a:spLocks noChangeArrowheads="1"/>
          </p:cNvSpPr>
          <p:nvPr/>
        </p:nvSpPr>
        <p:spPr bwMode="auto">
          <a:xfrm>
            <a:off x="642938" y="0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Научно-экспериментальная лаборатория инновационных проектов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338263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</a:rPr>
              <a:t>В рамках Государственной Программы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Социальная поддержка жителей 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города Москвы на 2012-2016 гг.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Институт внедряет проекты: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Интерактивный справочно-информационный аналитический комплекс «ИНФОМАТ»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02060"/>
                </a:solidFill>
              </a:rPr>
              <a:t>«Оптимизация системы надомного социального обслуживания населения города Москвы»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02060"/>
                </a:solidFill>
              </a:rPr>
              <a:t>«Тревожная кнопка»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/>
          </a:p>
        </p:txBody>
      </p:sp>
      <p:pic>
        <p:nvPicPr>
          <p:cNvPr id="38920" name="Рисунок 1" descr="2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1285875"/>
            <a:ext cx="15668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Рисунок 8" descr="C:\Users\Boss\Desktop\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929188"/>
            <a:ext cx="18240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Рисунок 9" descr="DSC_0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4857750"/>
            <a:ext cx="18049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Школа передового опыта</a:t>
            </a:r>
            <a:endParaRPr lang="ru-RU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53975" y="1038225"/>
            <a:ext cx="9001125" cy="5857875"/>
          </a:xfrm>
        </p:spPr>
        <p:txBody>
          <a:bodyPr/>
          <a:lstStyle/>
          <a:p>
            <a:pPr algn="just" eaLnBrk="1" hangingPunct="1">
              <a:buFont typeface="Arial" charset="0"/>
              <a:buBlip>
                <a:blip r:embed="rId2"/>
              </a:buBlip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Форма работы с практиками, направленная на выявление, обобщение, распространение социально-инновационных технологий деятельности специалистов, работающих в государственных учреждениях ДСЗН г. Москвы. </a:t>
            </a:r>
          </a:p>
          <a:p>
            <a:pPr algn="just" eaLnBrk="1" hangingPunct="1">
              <a:buFont typeface="Arial" charset="0"/>
              <a:buBlip>
                <a:blip r:embed="rId2"/>
              </a:buBlip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Заседания проводятся в активных формах: мастер-классы практиков-профессионалов, открытые мероприятия специалистов, круглые столы и т.д.</a:t>
            </a:r>
          </a:p>
          <a:p>
            <a:pPr algn="just" eaLnBrk="1" hangingPunct="1">
              <a:buFont typeface="Arial" charset="0"/>
              <a:buBlip>
                <a:blip r:embed="rId2"/>
              </a:buBlip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Лучший практический опыт сотрудников социальных учреждений города Москвы обобщается в брошюрах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«Серия: ШКОЛА ПЕРЕДОВОГО ОПЫТА,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всего издано 14 выпусков. </a:t>
            </a:r>
          </a:p>
          <a:p>
            <a:pPr algn="just" eaLnBrk="1" hangingPunct="1">
              <a:buFont typeface="Arial" charset="0"/>
              <a:buBlip>
                <a:blip r:embed="rId2"/>
              </a:buBlip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ru-RU" sz="2400" b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Рисунок 5" descr="C:\информация отдела\подготовка мероприятий ИПК\2010 год\ШПО в 2010 г\08.04.мастер-класс\фото\IMG_0322.jpg"/>
          <p:cNvPicPr>
            <a:picLocks noChangeAspect="1" noChangeArrowheads="1"/>
          </p:cNvPicPr>
          <p:nvPr/>
        </p:nvPicPr>
        <p:blipFill>
          <a:blip r:embed="rId3" cstate="print"/>
          <a:srcRect l="4298" t="7362" b="25768"/>
          <a:stretch>
            <a:fillRect/>
          </a:stretch>
        </p:blipFill>
        <p:spPr bwMode="auto">
          <a:xfrm>
            <a:off x="5572125" y="4929188"/>
            <a:ext cx="30718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6" descr="C:\информация отдела\подготовка мероприятий ИПК\2011 год\ШПО 2011\март\фото\P1010359.JPG"/>
          <p:cNvPicPr>
            <a:picLocks noChangeAspect="1" noChangeArrowheads="1"/>
          </p:cNvPicPr>
          <p:nvPr/>
        </p:nvPicPr>
        <p:blipFill>
          <a:blip r:embed="rId4" cstate="print"/>
          <a:srcRect l="11826" t="13821" r="3661"/>
          <a:stretch>
            <a:fillRect/>
          </a:stretch>
        </p:blipFill>
        <p:spPr bwMode="auto">
          <a:xfrm>
            <a:off x="285750" y="500062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7" descr="C:\информация отдела\подготовка мероприятий ИПК\2011 год\ШПО 2011\июнь\фото мастер класс 23.06.11\P1010471.JPG"/>
          <p:cNvPicPr>
            <a:picLocks noChangeAspect="1" noChangeArrowheads="1"/>
          </p:cNvPicPr>
          <p:nvPr/>
        </p:nvPicPr>
        <p:blipFill>
          <a:blip r:embed="rId5" cstate="print"/>
          <a:srcRect t="15869" r="23695" b="6900"/>
          <a:stretch>
            <a:fillRect/>
          </a:stretch>
        </p:blipFill>
        <p:spPr bwMode="auto">
          <a:xfrm>
            <a:off x="3500430" y="5068096"/>
            <a:ext cx="1428748" cy="17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57813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ОБУЧАЮЩИЕ СЕМИНАРЫ ДЛЯ РУКОВОДИТЕЛЕЙ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окружных управлений социальной защиты населения города Москвы: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Задачи: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активизация инновационной деятельности,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информирование о передовых формах, методах работы специалистов органов и учреждений системы социального обслуживания административных округов города Москвы.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	Лучший опыт работы обобщён в научно-практических сборниках серии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«Библиотека специалистов системы социальной защиты населения города Москвы».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40963" name="Рисунок 2" descr="C:\информация отдела\подготовка мероприятий ИПК\2010 год\семинары АО\ЦАО 11.10.10\фото\IMG_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4500563"/>
            <a:ext cx="2357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3" descr="C:\информация отдела\подготовка мероприятий ИПК\2011 год\окружные семинары\САО 29.03.11\DSC_2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14938"/>
            <a:ext cx="2357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информация отдела\подготовка мероприятий ИПК\2011 год\окружные семинары\Зел. АО\фото\P1010511.JPG"/>
          <p:cNvPicPr/>
          <p:nvPr/>
        </p:nvPicPr>
        <p:blipFill>
          <a:blip r:embed="rId4" cstate="print"/>
          <a:srcRect l="14226" t="14525" r="8368" b="8380"/>
          <a:stretch>
            <a:fillRect/>
          </a:stretch>
        </p:blipFill>
        <p:spPr bwMode="auto">
          <a:xfrm>
            <a:off x="7000892" y="4429132"/>
            <a:ext cx="2143108" cy="1399507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информация отдела\подготовка мероприятий ИПК\2010 год\семинары АО\ЦАО 11.10.10\фото\IMG_0571.JPG"/>
          <p:cNvPicPr/>
          <p:nvPr/>
        </p:nvPicPr>
        <p:blipFill>
          <a:blip r:embed="rId5" cstate="print"/>
          <a:srcRect t="30233" r="15789"/>
          <a:stretch>
            <a:fillRect/>
          </a:stretch>
        </p:blipFill>
        <p:spPr bwMode="auto">
          <a:xfrm>
            <a:off x="0" y="5214950"/>
            <a:ext cx="2285984" cy="1428760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1"/>
          <p:cNvSpPr>
            <a:spLocks noGrp="1"/>
          </p:cNvSpPr>
          <p:nvPr>
            <p:ph idx="1"/>
          </p:nvPr>
        </p:nvSpPr>
        <p:spPr>
          <a:xfrm>
            <a:off x="0" y="957263"/>
            <a:ext cx="8858250" cy="493553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		</a:t>
            </a:r>
            <a:r>
              <a:rPr lang="ru-RU" sz="2400" b="1" smtClean="0">
                <a:solidFill>
                  <a:srgbClr val="960000"/>
                </a:solidFill>
                <a:latin typeface="Times New Roman" pitchFamily="18" charset="0"/>
              </a:rPr>
              <a:t>Цель аттестации – определение соответствия сотрудника занимаемой должности, стимуляция совершенствования профессиональной компетентности руководящих кадров и специалистов системы социальной защиты населения города Москвы.</a:t>
            </a:r>
          </a:p>
          <a:p>
            <a:pPr algn="just">
              <a:buFont typeface="Arial" charset="0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</a:rPr>
              <a:t>		Аттестация стремится к максимальной объективности и всесторонней оценке профессиональных качеств аттестуемого в условиях доброжелательного отношения.</a:t>
            </a:r>
          </a:p>
          <a:p>
            <a:pPr algn="just">
              <a:buFont typeface="Arial" charset="0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</a:rPr>
              <a:t>		</a:t>
            </a:r>
            <a:endParaRPr lang="ru-RU" sz="2400" b="1" smtClean="0">
              <a:solidFill>
                <a:srgbClr val="960000"/>
              </a:solidFill>
              <a:latin typeface="Times New Roman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785812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АТТЕСТАЦИЯ КАДРОВ СИСТЕМЫ СОЦИАЛЬНОЙ ЗАЩИТЫ НАСЕЛЕНИЯ ГОРОДА МОСКВЫ</a:t>
            </a:r>
          </a:p>
        </p:txBody>
      </p:sp>
      <p:pic>
        <p:nvPicPr>
          <p:cNvPr id="41988" name="Picture 2" descr="F:\фото ИПК май 2010\P100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857750"/>
            <a:ext cx="226218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F:\фото ИПК май 2010\P1000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929188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\\IPKINFO\SharedDocs\2июня\фото\IMG_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4643438"/>
            <a:ext cx="2071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 descr="\\IPKINFO\SharedDocs\2июня\фото\103CANON\IMG_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457200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62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 2011-12 учебном  году  аттестацию прошли: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41438"/>
          <a:ext cx="9144000" cy="5516562"/>
        </p:xfrm>
        <a:graphic>
          <a:graphicData uri="http://schemas.openxmlformats.org/presentationml/2006/ole">
            <p:oleObj spid="_x0000_s1026" name="Диаграмма" r:id="rId3" imgW="8648700" imgH="4933950" progId="Excel.Sheet.8">
              <p:embed/>
            </p:oleObj>
          </a:graphicData>
        </a:graphic>
      </p:graphicFrame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Основные результаты аттестации: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99767" y="942960"/>
            <a:ext cx="8981891" cy="928695"/>
          </a:xfrm>
          <a:prstGeom prst="homePlate">
            <a:avLst>
              <a:gd name="adj" fmla="val 7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indent="450850" algn="just">
              <a:defRPr/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аттестовано 97 человек на 5 лет, </a:t>
            </a:r>
          </a:p>
          <a:p>
            <a:pPr indent="450850" algn="just">
              <a:defRPr/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недостаточной профессиональной компетентностью 33 человека аттестованы сроком на 1 год.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1476" y="2127243"/>
            <a:ext cx="9009987" cy="1071570"/>
          </a:xfrm>
          <a:prstGeom prst="homePlate">
            <a:avLst>
              <a:gd name="adj" fmla="val 7444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Создана база ответственных за ведение Единой информационной базы учета кадров в 186 учреждениях </a:t>
            </a:r>
            <a:endParaRPr lang="ru-RU" sz="2200" b="1" dirty="0"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97973" y="3344862"/>
            <a:ext cx="8665471" cy="1633551"/>
          </a:xfrm>
          <a:prstGeom prst="homePlate">
            <a:avLst>
              <a:gd name="adj" fmla="val 389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Tx/>
              <a:buChar char="•"/>
              <a:tabLst>
                <a:tab pos="269875" algn="l"/>
              </a:tabLst>
              <a:defRPr/>
            </a:pPr>
            <a:r>
              <a:rPr lang="ru-RU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Разработаны и установлены на платформе 1С: Предприятие 8.0. «Оценка персонала» нормативно-правовые и психодиагностические тесты для аттестуемых «Модернизация системы социальной защиты в рамках №83-ФЗ», «Профессиональная компетентность руководителей учреждений социальной защиты населения», «Управленческий потенциал руководителей и специалистов системы социальной защиты населения»</a:t>
            </a:r>
            <a:endParaRPr lang="ru-RU" sz="16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31785" y="5153036"/>
            <a:ext cx="8001056" cy="1633550"/>
          </a:xfrm>
          <a:prstGeom prst="homePlate">
            <a:avLst>
              <a:gd name="adj" fmla="val 3890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624078" indent="-514350">
              <a:defRPr/>
            </a:pPr>
            <a:endParaRPr lang="ru-RU" sz="2000" b="1" dirty="0"/>
          </a:p>
          <a:p>
            <a:pPr marL="624078" indent="-514350">
              <a:defRPr/>
            </a:pPr>
            <a:r>
              <a:rPr lang="ru-RU" sz="2000" b="1" dirty="0"/>
              <a:t>Прошли тестирование 128 аттестуемых (директора, зам.директоров, гл.бухгалтеры), кандидаты в кадровый резерв 109 человека, соискатели на вакансию начальника Управления Окружного Управления ЮАО города Москвы 18 человек.</a:t>
            </a:r>
          </a:p>
          <a:p>
            <a:pPr marL="624078" indent="-514350">
              <a:defRPr/>
            </a:pPr>
            <a:endParaRPr lang="ru-RU" sz="2200" b="1" dirty="0">
              <a:cs typeface="Arial" pitchFamily="34" charset="0"/>
            </a:endParaRPr>
          </a:p>
        </p:txBody>
      </p:sp>
      <p:sp>
        <p:nvSpPr>
          <p:cNvPr id="43023" name="Rectangle 1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endParaRPr lang="ru-RU"/>
          </a:p>
        </p:txBody>
      </p:sp>
      <p:sp>
        <p:nvSpPr>
          <p:cNvPr id="43024" name="Rectangle 2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endParaRPr lang="ru-RU"/>
          </a:p>
        </p:txBody>
      </p:sp>
      <p:sp>
        <p:nvSpPr>
          <p:cNvPr id="43025" name="Rectangle 3"/>
          <p:cNvSpPr>
            <a:spLocks noChangeArrowheads="1"/>
          </p:cNvSpPr>
          <p:nvPr/>
        </p:nvSpPr>
        <p:spPr bwMode="auto">
          <a:xfrm>
            <a:off x="0" y="0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269875" algn="l"/>
              </a:tabLst>
            </a:pPr>
            <a:endParaRPr lang="ru-RU"/>
          </a:p>
        </p:txBody>
      </p:sp>
    </p:spTree>
  </p:cSld>
  <p:clrMapOvr>
    <a:masterClrMapping/>
  </p:clrMapOvr>
  <p:transition spd="slow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00063" y="357188"/>
            <a:ext cx="7858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январе 2012 года изменен правовой  статус Института приведен  в автономное на основании ФЗ -83, распоряжения Правительства Москвы от 17.01.2012 № 9-РП  «Об изменении типа Государственного бюджетного учреждения города Москвы «Институт переподготовки и повышения квалификации руководящих кадров и специалистов системы социальной защиты населения города Москвы».</a:t>
            </a:r>
            <a:endParaRPr lang="ru-RU" sz="2400"/>
          </a:p>
        </p:txBody>
      </p:sp>
      <p:pic>
        <p:nvPicPr>
          <p:cNvPr id="17411" name="Picture 1" descr="C:\Documents and Settings\Костина\Мои документы\Работа\Костина М.Н\семья Костины\стихи, поздравления\фото Прохорова\5.09.2012\DSC03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0">
            <a:off x="5880100" y="3721100"/>
            <a:ext cx="270668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C:\Documents and Settings\Костина\Мои документы\Работа\Костина М.Н\семья Костины\стихи, поздравления\фото Прохорова\5.09.2012\DSCF4061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34950"/>
          <a:stretch>
            <a:fillRect/>
          </a:stretch>
        </p:blipFill>
        <p:spPr bwMode="auto">
          <a:xfrm>
            <a:off x="900113" y="3933825"/>
            <a:ext cx="3643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63" y="142875"/>
            <a:ext cx="8229600" cy="884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Дальнейшие задачи отдела аттестации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71472" y="1142984"/>
            <a:ext cx="8072494" cy="121444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</a:rPr>
              <a:t>Внедрение   электронной  программы  по  автоматизированному учету  кадров системы социальной защиты населения города Москвы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571472" y="2571744"/>
            <a:ext cx="8072494" cy="990608"/>
          </a:xfrm>
          <a:prstGeom prst="homePlate">
            <a:avLst>
              <a:gd name="adj" fmla="val 576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681228" indent="-571500">
              <a:defRPr/>
            </a:pPr>
            <a:r>
              <a:rPr lang="ru-RU" sz="2400" dirty="0">
                <a:solidFill>
                  <a:srgbClr val="002060"/>
                </a:solidFill>
              </a:rPr>
              <a:t>Разработка и внедрение  оценочных и тестовых</a:t>
            </a:r>
          </a:p>
          <a:p>
            <a:pPr marL="681228" indent="-571500">
              <a:defRPr/>
            </a:pPr>
            <a:r>
              <a:rPr lang="ru-RU" sz="2400" dirty="0">
                <a:solidFill>
                  <a:srgbClr val="002060"/>
                </a:solidFill>
              </a:rPr>
              <a:t>процедур для формирования кадрового резерва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571472" y="3786190"/>
            <a:ext cx="8072494" cy="1266836"/>
          </a:xfrm>
          <a:prstGeom prst="homePlate">
            <a:avLst>
              <a:gd name="adj" fmla="val 4298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681228" indent="-571500">
              <a:defRPr/>
            </a:pPr>
            <a:r>
              <a:rPr lang="ru-RU" sz="2400" dirty="0">
                <a:solidFill>
                  <a:srgbClr val="002060"/>
                </a:solidFill>
              </a:rPr>
              <a:t>Анализ и разработка профиля профессиональных</a:t>
            </a:r>
          </a:p>
          <a:p>
            <a:pPr marL="681228" indent="-571500">
              <a:defRPr/>
            </a:pPr>
            <a:r>
              <a:rPr lang="ru-RU" sz="2400" dirty="0">
                <a:solidFill>
                  <a:srgbClr val="002060"/>
                </a:solidFill>
              </a:rPr>
              <a:t>компетенций  управленческих кадров в системе</a:t>
            </a:r>
          </a:p>
          <a:p>
            <a:pPr marL="681228" indent="-571500">
              <a:defRPr/>
            </a:pPr>
            <a:r>
              <a:rPr lang="ru-RU" sz="2400" dirty="0">
                <a:solidFill>
                  <a:srgbClr val="002060"/>
                </a:solidFill>
              </a:rPr>
              <a:t>социальной защиты населения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5286388"/>
            <a:ext cx="8072494" cy="1204922"/>
          </a:xfrm>
          <a:prstGeom prst="homePlate">
            <a:avLst>
              <a:gd name="adj" fmla="val 436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681228" indent="-571500">
              <a:defRPr/>
            </a:pPr>
            <a:r>
              <a:rPr lang="ru-RU" sz="2400" dirty="0">
                <a:solidFill>
                  <a:srgbClr val="002060"/>
                </a:solidFill>
              </a:rPr>
              <a:t>Разработка,  внедрение и сопровождение  единой</a:t>
            </a:r>
          </a:p>
          <a:p>
            <a:pPr marL="681228" indent="-571500">
              <a:defRPr/>
            </a:pPr>
            <a:r>
              <a:rPr lang="ru-RU" sz="2400" dirty="0">
                <a:solidFill>
                  <a:srgbClr val="002060"/>
                </a:solidFill>
              </a:rPr>
              <a:t>системы  аттестации в учреждениях социального</a:t>
            </a:r>
          </a:p>
          <a:p>
            <a:pPr marL="681228" indent="-571500">
              <a:defRPr/>
            </a:pPr>
            <a:r>
              <a:rPr lang="ru-RU" sz="2400" dirty="0">
                <a:solidFill>
                  <a:srgbClr val="002060"/>
                </a:solidFill>
              </a:rPr>
              <a:t>обслуживания</a:t>
            </a: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69467" y="1245448"/>
          <a:ext cx="9010031" cy="525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88" y="0"/>
            <a:ext cx="85010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+mn-lt"/>
                <a:cs typeface="Arial" pitchFamily="34" charset="0"/>
              </a:rPr>
              <a:t>Система подготовки кадрового резерва </a:t>
            </a:r>
            <a:br>
              <a:rPr lang="ru-RU" sz="2800" b="1" dirty="0">
                <a:ln w="11430"/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ru-RU" sz="2800" b="1" dirty="0">
                <a:ln w="11430"/>
                <a:solidFill>
                  <a:srgbClr val="C00000"/>
                </a:solidFill>
                <a:latin typeface="+mn-lt"/>
                <a:cs typeface="Arial" pitchFamily="34" charset="0"/>
              </a:rPr>
              <a:t>ДСЗН города Москвы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45060" name="Picture 3" descr="J:\ффф\DSC_09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688" y="2989263"/>
            <a:ext cx="221456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J:\ффф\круглый стол.JPG"/>
          <p:cNvPicPr>
            <a:picLocks noChangeAspect="1" noChangeArrowheads="1"/>
          </p:cNvPicPr>
          <p:nvPr/>
        </p:nvPicPr>
        <p:blipFill>
          <a:blip r:embed="rId9" cstate="print"/>
          <a:srcRect t="38591"/>
          <a:stretch>
            <a:fillRect/>
          </a:stretch>
        </p:blipFill>
        <p:spPr bwMode="auto">
          <a:xfrm>
            <a:off x="214313" y="3214688"/>
            <a:ext cx="27289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Факультет кадрового резерва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4608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513"/>
            <a:ext cx="9144000" cy="4276725"/>
          </a:xfrm>
        </p:spPr>
      </p:pic>
      <p:pic>
        <p:nvPicPr>
          <p:cNvPr id="4608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500570"/>
            <a:ext cx="3071834" cy="21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Библиотека 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8929688" cy="4521200"/>
          </a:xfrm>
        </p:spPr>
        <p:txBody>
          <a:bodyPr/>
          <a:lstStyle/>
          <a:p>
            <a:r>
              <a:rPr lang="ru-RU" sz="2400" b="1" smtClean="0"/>
              <a:t>фонд библиотеки Института  составляет около 6000 экземпляров.</a:t>
            </a:r>
          </a:p>
          <a:p>
            <a:r>
              <a:rPr lang="ru-RU" sz="2400" b="1" smtClean="0"/>
              <a:t>С начала учебного года в библиотеку было записано 558 читателей, которым за истекший период выдано более 2200 экз. книг, учебно-методических пособий и периодических изданий.</a:t>
            </a:r>
          </a:p>
          <a:p>
            <a:pPr algn="ctr">
              <a:buFont typeface="Arial" charset="0"/>
              <a:buNone/>
            </a:pPr>
            <a:r>
              <a:rPr lang="ru-RU" sz="2400" b="1" smtClean="0"/>
              <a:t>Готовятся:</a:t>
            </a:r>
          </a:p>
          <a:p>
            <a:r>
              <a:rPr lang="ru-RU" sz="2400" b="1" smtClean="0"/>
              <a:t> информационные обзоры специальных периодических изданий для размещения на сайте Института, </a:t>
            </a:r>
          </a:p>
          <a:p>
            <a:r>
              <a:rPr lang="ru-RU" sz="2400" b="1" smtClean="0"/>
              <a:t>обзоры новых поступлений литературы для информирования профессорско-преподавательского состава.</a:t>
            </a:r>
          </a:p>
          <a:p>
            <a:endParaRPr lang="ru-RU" sz="2800" b="1" smtClean="0">
              <a:solidFill>
                <a:srgbClr val="002060"/>
              </a:solidFill>
            </a:endParaRPr>
          </a:p>
          <a:p>
            <a:endParaRPr lang="ru-RU" sz="2800" b="1" smtClean="0">
              <a:solidFill>
                <a:srgbClr val="002060"/>
              </a:solidFill>
            </a:endParaRPr>
          </a:p>
        </p:txBody>
      </p:sp>
      <p:pic>
        <p:nvPicPr>
          <p:cNvPr id="47108" name="Picture 1" descr="IMG_09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5143500"/>
            <a:ext cx="2357437" cy="17145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7109" name="Рисунок 1" descr="PB261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5143500"/>
            <a:ext cx="2214562" cy="17145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Городские профессионально общественные  объединений специалистов учреждений социального обслуживания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145088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Действуют методические объединения специалистов учреждений социального обслуживания (психологов, специалистов по социальной работе, юристов). 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Проводится работа, направленная на решение профессиональных, организационных, нормативно-правовых проблем деятельности сотрудников учреждений социального обслуживания. </a:t>
            </a:r>
          </a:p>
          <a:p>
            <a:endParaRPr lang="ru-RU" smtClean="0"/>
          </a:p>
        </p:txBody>
      </p:sp>
      <p:pic>
        <p:nvPicPr>
          <p:cNvPr id="48132" name="Picture 2" descr="IMG_7994"/>
          <p:cNvPicPr>
            <a:picLocks noChangeAspect="1" noChangeArrowheads="1"/>
          </p:cNvPicPr>
          <p:nvPr/>
        </p:nvPicPr>
        <p:blipFill>
          <a:blip r:embed="rId2" cstate="print"/>
          <a:srcRect t="28488"/>
          <a:stretch>
            <a:fillRect/>
          </a:stretch>
        </p:blipFill>
        <p:spPr bwMode="auto">
          <a:xfrm>
            <a:off x="5857875" y="5143500"/>
            <a:ext cx="30781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19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Межрегиональное и международное сотрудничество</a:t>
            </a:r>
            <a:endParaRPr lang="ru-RU" sz="2800" smtClean="0">
              <a:solidFill>
                <a:srgbClr val="C00000"/>
              </a:solidFill>
            </a:endParaRP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1357313" y="2714625"/>
            <a:ext cx="7786687" cy="36147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         </a:t>
            </a:r>
            <a:r>
              <a:rPr lang="ru-RU" sz="2400" b="1" smtClean="0">
                <a:solidFill>
                  <a:srgbClr val="002060"/>
                </a:solidFill>
              </a:rPr>
              <a:t> </a:t>
            </a:r>
            <a:endParaRPr lang="ru-RU" sz="2000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800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smtClean="0"/>
          </a:p>
        </p:txBody>
      </p:sp>
      <p:pic>
        <p:nvPicPr>
          <p:cNvPr id="2053" name="Picture 2" descr="2548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57250"/>
            <a:ext cx="173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357438" y="1000125"/>
            <a:ext cx="6786562" cy="585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Привлечение </a:t>
            </a: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ведущих зарубежных специалистов для обмена опытом работы, совместной разработки новых социальных технологий, проведения мастер-классов по различным направлениям социальной работы. 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2009-2012 гг. Институт посетили представители из Великобритании, США, Дании, Швеции, Германии, Франции, Словении, КНР.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14375" y="5357813"/>
          <a:ext cx="989013" cy="1271587"/>
        </p:xfrm>
        <a:graphic>
          <a:graphicData uri="http://schemas.openxmlformats.org/presentationml/2006/ole">
            <p:oleObj spid="_x0000_s2050" name="Picture" r:id="rId4" imgW="1280160" imgH="1737360" progId="Word.Picture.8">
              <p:embed/>
            </p:oleObj>
          </a:graphicData>
        </a:graphic>
      </p:graphicFrame>
      <p:pic>
        <p:nvPicPr>
          <p:cNvPr id="2055" name="Picture 5" descr="C:\информация отдела\фотовыставка ИПК\фотовыставка СЪЕЗД\фото в печать\100_8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143125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C:\информация отдела\фотовыставка ИПК\фотовыставка СЪЕЗД\фото в печать\DSC_24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857625"/>
            <a:ext cx="19510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cover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 descr="Встреча с социальными работниками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4313"/>
            <a:ext cx="8208963" cy="52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50" y="5786438"/>
            <a:ext cx="8501063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Директор Института, Холостова Евдокия Ивановна, приняла участие во встрече делегатов съезда с экс-Президентом России Медведевым Дмитрием Анатольевичем</a:t>
            </a:r>
          </a:p>
        </p:txBody>
      </p:sp>
    </p:spTree>
  </p:cSld>
  <p:clrMapOvr>
    <a:masterClrMapping/>
  </p:clrMapOvr>
  <p:transition spd="slow" advClick="0" advTm="4000">
    <p:cover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8" descr="Картинка 1 из 2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500188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6" descr="Картинка 2 из 1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1571625"/>
            <a:ext cx="6318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http://www.city-strategy.ru/upload/regions/gerb9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1785938"/>
            <a:ext cx="6318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0" descr="Картинка 2 из 41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1857375"/>
            <a:ext cx="7143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Взаимодействие с регионами Российской Федерации</a:t>
            </a:r>
            <a:endParaRPr lang="ru-RU" sz="2800" smtClean="0">
              <a:solidFill>
                <a:srgbClr val="C00000"/>
              </a:solidFill>
            </a:endParaRPr>
          </a:p>
        </p:txBody>
      </p:sp>
      <p:sp>
        <p:nvSpPr>
          <p:cNvPr id="5018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8748713" cy="5072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just"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</a:rPr>
              <a:t>Институт проводит обучающие семинары для специалистов системы социальной защиты населения различных регионов. Занятия проводятся в Москве, а также в субъектах Российской Федерации: Марий Эл, Хабаровского и Забайкальского края, Амурской, Челябинской, Воронежской, Московской областей и др.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dirty="0" smtClean="0"/>
              <a:t>. </a:t>
            </a:r>
          </a:p>
        </p:txBody>
      </p:sp>
      <p:pic>
        <p:nvPicPr>
          <p:cNvPr id="4" name="Рисунок 3" descr="C:\Documents and Settings\админ\Рабочий стол\фотовыставки Института\соц. сплоченность\IMG_0013.JPG"/>
          <p:cNvPicPr/>
          <p:nvPr/>
        </p:nvPicPr>
        <p:blipFill>
          <a:blip r:embed="rId9" cstate="print"/>
          <a:srcRect t="8108"/>
          <a:stretch>
            <a:fillRect/>
          </a:stretch>
        </p:blipFill>
        <p:spPr bwMode="auto">
          <a:xfrm>
            <a:off x="2857488" y="1428736"/>
            <a:ext cx="3429024" cy="2714644"/>
          </a:xfrm>
          <a:prstGeom prst="hexagon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админ\Рабочий стол\фотовыставки Института\соц. сплоченность\IMG_0040.JPG"/>
          <p:cNvPicPr/>
          <p:nvPr/>
        </p:nvPicPr>
        <p:blipFill>
          <a:blip r:embed="rId10" cstate="print"/>
          <a:srcRect l="12272" t="11290"/>
          <a:stretch>
            <a:fillRect/>
          </a:stretch>
        </p:blipFill>
        <p:spPr bwMode="auto">
          <a:xfrm>
            <a:off x="571472" y="2428868"/>
            <a:ext cx="2511707" cy="1909823"/>
          </a:xfrm>
          <a:prstGeom prst="wave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админ\Рабочий стол\фотовыставки Института\будни института\6.JPG"/>
          <p:cNvPicPr/>
          <p:nvPr/>
        </p:nvPicPr>
        <p:blipFill>
          <a:blip r:embed="rId11" cstate="print"/>
          <a:srcRect l="9607" t="10968" r="11930"/>
          <a:stretch>
            <a:fillRect/>
          </a:stretch>
        </p:blipFill>
        <p:spPr bwMode="auto">
          <a:xfrm>
            <a:off x="5857884" y="2285992"/>
            <a:ext cx="2714644" cy="2240248"/>
          </a:xfrm>
          <a:prstGeom prst="wave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0187" name="AutoShape 4" descr="http://www.suvenirograd.ru/thumbnail.php?file=images/souvenirs/1астрахань.jpg&amp;thumb_width=280&amp;thumb_height=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AutoShape 6" descr="http://www.suvenirograd.ru/thumbnail.php?file=images/souvenirs/1астрахань.jpg&amp;thumb_width=280&amp;thumb_height=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9" name="AutoShape 8" descr="http://www.suvenirograd.ru/thumbnail.php?file=images/souvenirs/1астрахань.jpg&amp;thumb_width=280&amp;thumb_height=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190" name="Picture 12" descr="Картинка 3 из 208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25" y="1357313"/>
            <a:ext cx="6429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4" descr="Картинка 4 из 19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38" y="1428750"/>
            <a:ext cx="714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643937" cy="1071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dirty="0" smtClean="0"/>
              <a:t>Образовательное пространство</a:t>
            </a:r>
            <a:br>
              <a:rPr lang="ru-RU" sz="3100" dirty="0" smtClean="0"/>
            </a:br>
            <a:r>
              <a:rPr lang="ru-RU" sz="2000" dirty="0" smtClean="0"/>
              <a:t>Института переподготовки и повышения квалификации руководящих кадров и специалистов системы социальной защиты населения города Москвы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C:\Users\MAXIM\Desktop\Безимени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679430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2714620"/>
            <a:ext cx="2317366" cy="1428760"/>
          </a:xfrm>
          <a:prstGeom prst="rect">
            <a:avLst/>
          </a:prstGeom>
          <a:solidFill>
            <a:srgbClr val="AE741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Учреждения системы социальной защиты населения</a:t>
            </a:r>
          </a:p>
          <a:p>
            <a:pPr algn="ctr">
              <a:defRPr/>
            </a:pPr>
            <a:r>
              <a:rPr lang="ru-RU" b="1" dirty="0"/>
              <a:t>г. Москвы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785926"/>
            <a:ext cx="2286016" cy="785818"/>
          </a:xfrm>
          <a:prstGeom prst="rect">
            <a:avLst/>
          </a:prstGeom>
          <a:solidFill>
            <a:srgbClr val="9A9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Стажировки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214686"/>
            <a:ext cx="2808312" cy="1582466"/>
          </a:xfrm>
          <a:prstGeom prst="rect">
            <a:avLst/>
          </a:prstGeom>
          <a:solidFill>
            <a:srgbClr val="CDC8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Учреждения социальной защиты населения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субъектов РФ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714620"/>
            <a:ext cx="2102482" cy="1571636"/>
          </a:xfrm>
          <a:prstGeom prst="rect">
            <a:avLst/>
          </a:prstGeom>
          <a:solidFill>
            <a:srgbClr val="AE741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/>
              <a:t>Зарубежные</a:t>
            </a:r>
          </a:p>
          <a:p>
            <a:pPr algn="ctr">
              <a:defRPr/>
            </a:pPr>
            <a:r>
              <a:rPr lang="ru-RU" sz="2000" b="1" dirty="0"/>
              <a:t>учреждения социальной защиты населения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2000250" y="2000250"/>
            <a:ext cx="1428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1643062" y="2357438"/>
            <a:ext cx="71437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5786438" y="2000250"/>
            <a:ext cx="15001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965156" y="2321719"/>
            <a:ext cx="64293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321969" y="2893219"/>
            <a:ext cx="64293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C:\информация отдела\фотовыставка ИПК\фотовыставка СЪЕЗД\фото в печать\DSC_2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714875"/>
            <a:ext cx="1951037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756" b="14840"/>
          <a:stretch>
            <a:fillRect/>
          </a:stretch>
        </p:blipFill>
        <p:spPr bwMode="auto">
          <a:xfrm>
            <a:off x="3786188" y="5286375"/>
            <a:ext cx="1830387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C:\информация отдела\подготовка мероприятий ИПК\2010 год\семинары АО\ЦАО 11.10.10\фото\IMG_0571.JPG"/>
          <p:cNvPicPr/>
          <p:nvPr/>
        </p:nvPicPr>
        <p:blipFill>
          <a:blip r:embed="rId5" cstate="print"/>
          <a:srcRect t="30233" r="15789"/>
          <a:stretch>
            <a:fillRect/>
          </a:stretch>
        </p:blipFill>
        <p:spPr bwMode="auto">
          <a:xfrm>
            <a:off x="857250" y="4714875"/>
            <a:ext cx="2286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85813" y="0"/>
            <a:ext cx="775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Перспективы развития Института:</a:t>
            </a:r>
            <a:endParaRPr lang="ru-RU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227" name="Rectangle 1"/>
          <p:cNvSpPr>
            <a:spLocks noChangeArrowheads="1"/>
          </p:cNvSpPr>
          <p:nvPr/>
        </p:nvSpPr>
        <p:spPr bwMode="auto">
          <a:xfrm>
            <a:off x="0" y="896938"/>
            <a:ext cx="9144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Объединение усилий по активизации разработки и реализации дополнительных образовательных программ на платной основе, шире использовать в этих целях маркетинг образовательных услуг. </a:t>
            </a:r>
            <a:endParaRPr lang="ru-RU" sz="2200" b="1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Повышение эффективности взаимодействия с органами управления и учреждениями других отраслей социальной сферы. </a:t>
            </a:r>
            <a:endParaRPr lang="ru-RU" sz="2200" b="1">
              <a:solidFill>
                <a:srgbClr val="7030A0"/>
              </a:solidFill>
              <a:latin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Расширение географии региональных контактов по реализации краткосрочных и долгосрочных программ обучения для специалистов регионов на базе Института и выездных площадках.</a:t>
            </a:r>
            <a:endParaRPr lang="ru-RU" sz="2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</a:rPr>
              <a:t>    Активизация опытно-экспериментальной работы, направленной на формирование оптимальной инфраструктуры социальной сферы, разработки инновационных моделей социальных учреждений и внедрение современных технологий социальной работы в новых условиях.</a:t>
            </a:r>
          </a:p>
          <a:p>
            <a:pPr algn="just" eaLnBrk="0" hangingPunct="0">
              <a:buFontTx/>
              <a:buChar char="•"/>
            </a:pPr>
            <a:endParaRPr lang="ru-RU" sz="2200" b="1">
              <a:solidFill>
                <a:srgbClr val="7030A0"/>
              </a:solidFill>
              <a:latin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sz="1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282" y="1357298"/>
            <a:ext cx="8715436" cy="4643470"/>
          </a:xfrm>
          <a:prstGeom prst="round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Основные направления деятельности Института: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Профессиональная переподготовка и повышение квалификации кадров руководителей и специалистов  системы социальной защиты населения города Москвы.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Изучение, обобщение и распространение передового опыта социальной защиты и социального обслуживания населения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Проведение научных исследований, научно-методологических семинаров, конференций, симпозиумов по актуальным проблемам социальной защиты населения.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Разработка и выпуск учебных, методических, аналитических и справочных материалов.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Экспертиза проектов нормативно-правовых документов, предложений, концепций в сфере организации социальной защиты населения.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Анализ зарубежного опыта социального обслуживания, подготовка предложений по его адаптации и распространению в системе социальной защиты  населения города Москвы.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4000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Института:</a:t>
            </a:r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</a:br>
            <a:endParaRPr lang="ru-RU" sz="3600" smtClean="0">
              <a:latin typeface="Times New Roman" pitchFamily="18" charset="0"/>
            </a:endParaRP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качественное выполнение государственного задания,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качество преподавания в процессе аудиторной учебной деятельности, в рамках выездных занятий, при подготовке выпускных работ;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максимальный учет изменения условий и требований к деятельности  учреждений социального обслуживания, обусловленных переходом в  новый  правовой статус, внедрением платных услуг,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пропаганда новых технологий социального обслуживания,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Содействие внедрению отраслевой системы оплаты труда.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изучение, обобщение и распространение современных зарубежных и отечественных социальных практик.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2571750" y="4429125"/>
            <a:ext cx="4357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7" name="Рисунок 6" descr="C:\Documents and Settings\Капинус\Рабочий стол\Сикорская\Астрахань\IMG_00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178595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Капинус\Рабочий стол\Сикорская\Астрахань\IMG_9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636"/>
            <a:ext cx="192882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Капинус\Рабочий стол\Сикорская\CIMG1383.JPG"/>
          <p:cNvPicPr/>
          <p:nvPr/>
        </p:nvPicPr>
        <p:blipFill>
          <a:blip r:embed="rId4" cstate="print"/>
          <a:srcRect l="9882" t="21698"/>
          <a:stretch>
            <a:fillRect/>
          </a:stretch>
        </p:blipFill>
        <p:spPr bwMode="auto">
          <a:xfrm>
            <a:off x="3857620" y="5072074"/>
            <a:ext cx="221457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Капинус\Рабочий стол\Сикорская\CIMG14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86124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Капинус\Рабочий стол\Сикорская\Астрахань\Изображение 0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714488"/>
            <a:ext cx="228601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Капинус\Рабочий стол\Фото -Хабаровск\DSCN44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857364"/>
            <a:ext cx="1904234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Documents and Settings\Капинус\Рабочий стол\Фото -Хабаровск\DSCN44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5143512"/>
            <a:ext cx="1906202" cy="144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Капинус\Рабочий стол\Фото -Хабаровск\108NIKON\DSCN4636.JPG"/>
          <p:cNvPicPr/>
          <p:nvPr/>
        </p:nvPicPr>
        <p:blipFill>
          <a:blip r:embed="rId9" cstate="print"/>
          <a:srcRect l="13995" t="13559" r="11578" b="11017"/>
          <a:stretch>
            <a:fillRect/>
          </a:stretch>
        </p:blipFill>
        <p:spPr bwMode="auto">
          <a:xfrm>
            <a:off x="2928926" y="3071810"/>
            <a:ext cx="1477552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Documents and Settings\Капинус\Рабочий стол\Фото -Хабаровск\108NIKON\DSCN4626.JPG"/>
          <p:cNvPicPr/>
          <p:nvPr/>
        </p:nvPicPr>
        <p:blipFill>
          <a:blip r:embed="rId10" cstate="print"/>
          <a:srcRect l="20420" t="5917" r="7221" b="5325"/>
          <a:stretch>
            <a:fillRect/>
          </a:stretch>
        </p:blipFill>
        <p:spPr bwMode="auto">
          <a:xfrm>
            <a:off x="4572000" y="1643050"/>
            <a:ext cx="185738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Documents and Settings\Капинус\Рабочий стол\Фото -Хабаровск\108NIKON\DSCN4622.JPG"/>
          <p:cNvPicPr/>
          <p:nvPr/>
        </p:nvPicPr>
        <p:blipFill>
          <a:blip r:embed="rId11" cstate="print"/>
          <a:srcRect l="23009" t="21176"/>
          <a:stretch>
            <a:fillRect/>
          </a:stretch>
        </p:blipFill>
        <p:spPr bwMode="auto">
          <a:xfrm>
            <a:off x="428596" y="3571876"/>
            <a:ext cx="20716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Documents and Settings\Капинус\Рабочий стол\Фото -Хабаровск\108NIKON\DSCN459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3071810"/>
            <a:ext cx="1560686" cy="117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Безымянный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500042"/>
            <a:ext cx="894428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14313"/>
            <a:ext cx="6705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srgbClr val="002060"/>
                </a:solidFill>
              </a:rPr>
              <a:t>Государственное автономное учреждение</a:t>
            </a:r>
          </a:p>
          <a:p>
            <a:pPr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Институт переподготовки и повышения квалификации </a:t>
            </a:r>
            <a:br>
              <a:rPr lang="ru-RU" sz="1600" b="1" i="1" dirty="0" smtClean="0">
                <a:solidFill>
                  <a:srgbClr val="C0000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руководящих кадров и специалистов системы социальной защиты населения города Москвы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4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1676400" y="228600"/>
            <a:ext cx="2209800" cy="685800"/>
          </a:xfrm>
          <a:prstGeom prst="bevel">
            <a:avLst>
              <a:gd name="adj" fmla="val 125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4800600" y="228600"/>
            <a:ext cx="2286000" cy="685800"/>
          </a:xfrm>
          <a:prstGeom prst="bevel">
            <a:avLst>
              <a:gd name="adj" fmla="val 125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676400" y="3810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Наблюдательный совет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724400" y="304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Общее собрание работников</a:t>
            </a:r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3505200" y="11430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581400" y="1295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Директор</a:t>
            </a:r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6096000" y="1066800"/>
            <a:ext cx="2133600" cy="838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6248400" y="1295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Ученый совет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152400" y="2133600"/>
            <a:ext cx="1828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152400" y="21336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Заместитель директора по научно-аналитической работе</a:t>
            </a:r>
          </a:p>
        </p:txBody>
      </p:sp>
      <p:sp>
        <p:nvSpPr>
          <p:cNvPr id="19468" name="AutoShape 14"/>
          <p:cNvSpPr>
            <a:spLocks noChangeArrowheads="1"/>
          </p:cNvSpPr>
          <p:nvPr/>
        </p:nvSpPr>
        <p:spPr bwMode="auto">
          <a:xfrm>
            <a:off x="152400" y="2895600"/>
            <a:ext cx="1676400" cy="685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5"/>
          <p:cNvSpPr>
            <a:spLocks noChangeArrowheads="1"/>
          </p:cNvSpPr>
          <p:nvPr/>
        </p:nvSpPr>
        <p:spPr bwMode="auto">
          <a:xfrm>
            <a:off x="152400" y="3733800"/>
            <a:ext cx="1676400" cy="609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6"/>
          <p:cNvSpPr>
            <a:spLocks noChangeArrowheads="1"/>
          </p:cNvSpPr>
          <p:nvPr/>
        </p:nvSpPr>
        <p:spPr bwMode="auto">
          <a:xfrm>
            <a:off x="152400" y="4419600"/>
            <a:ext cx="1600200" cy="685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7"/>
          <p:cNvSpPr>
            <a:spLocks noChangeArrowheads="1"/>
          </p:cNvSpPr>
          <p:nvPr/>
        </p:nvSpPr>
        <p:spPr bwMode="auto">
          <a:xfrm>
            <a:off x="152400" y="5257800"/>
            <a:ext cx="16002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152400" y="53340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Библиотека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152400" y="4495800"/>
            <a:ext cx="1676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Редакционно-издательский комплекс</a:t>
            </a: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152400" y="3733800"/>
            <a:ext cx="1676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Центр мониторинговых исследований</a:t>
            </a: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152400" y="2895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1"/>
              <a:t>Научно-экспериментальная лаборатория инновационных проектов</a:t>
            </a:r>
          </a:p>
        </p:txBody>
      </p:sp>
      <p:sp>
        <p:nvSpPr>
          <p:cNvPr id="19476" name="Rectangle 22"/>
          <p:cNvSpPr>
            <a:spLocks noChangeArrowheads="1"/>
          </p:cNvSpPr>
          <p:nvPr/>
        </p:nvSpPr>
        <p:spPr bwMode="auto">
          <a:xfrm>
            <a:off x="2133600" y="2133600"/>
            <a:ext cx="205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7" name="Text Box 23"/>
          <p:cNvSpPr txBox="1">
            <a:spLocks noChangeArrowheads="1"/>
          </p:cNvSpPr>
          <p:nvPr/>
        </p:nvSpPr>
        <p:spPr bwMode="auto">
          <a:xfrm>
            <a:off x="2057400" y="2133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Заместитель директора по учебно-методической работе</a:t>
            </a:r>
          </a:p>
        </p:txBody>
      </p:sp>
      <p:sp>
        <p:nvSpPr>
          <p:cNvPr id="19478" name="Oval 24"/>
          <p:cNvSpPr>
            <a:spLocks noChangeArrowheads="1"/>
          </p:cNvSpPr>
          <p:nvPr/>
        </p:nvSpPr>
        <p:spPr bwMode="auto">
          <a:xfrm>
            <a:off x="3429000" y="2819400"/>
            <a:ext cx="1295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Oval 25"/>
          <p:cNvSpPr>
            <a:spLocks noChangeArrowheads="1"/>
          </p:cNvSpPr>
          <p:nvPr/>
        </p:nvSpPr>
        <p:spPr bwMode="auto">
          <a:xfrm>
            <a:off x="2133600" y="28194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0" name="Text Box 26"/>
          <p:cNvSpPr txBox="1">
            <a:spLocks noChangeArrowheads="1"/>
          </p:cNvSpPr>
          <p:nvPr/>
        </p:nvSpPr>
        <p:spPr bwMode="auto">
          <a:xfrm>
            <a:off x="3429000" y="2895600"/>
            <a:ext cx="121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Учебно-методический отдел</a:t>
            </a:r>
          </a:p>
        </p:txBody>
      </p:sp>
      <p:sp>
        <p:nvSpPr>
          <p:cNvPr id="19481" name="Text Box 27"/>
          <p:cNvSpPr txBox="1">
            <a:spLocks noChangeArrowheads="1"/>
          </p:cNvSpPr>
          <p:nvPr/>
        </p:nvSpPr>
        <p:spPr bwMode="auto">
          <a:xfrm>
            <a:off x="2133600" y="2971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Отдел аттестации</a:t>
            </a:r>
          </a:p>
        </p:txBody>
      </p:sp>
      <p:sp>
        <p:nvSpPr>
          <p:cNvPr id="19482" name="AutoShape 28"/>
          <p:cNvSpPr>
            <a:spLocks noChangeArrowheads="1"/>
          </p:cNvSpPr>
          <p:nvPr/>
        </p:nvSpPr>
        <p:spPr bwMode="auto">
          <a:xfrm>
            <a:off x="2209800" y="3581400"/>
            <a:ext cx="24384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83" name="AutoShape 29"/>
          <p:cNvSpPr>
            <a:spLocks noChangeArrowheads="1"/>
          </p:cNvSpPr>
          <p:nvPr/>
        </p:nvSpPr>
        <p:spPr bwMode="auto">
          <a:xfrm>
            <a:off x="2209800" y="4191000"/>
            <a:ext cx="24384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4" name="AutoShape 30"/>
          <p:cNvSpPr>
            <a:spLocks noChangeArrowheads="1"/>
          </p:cNvSpPr>
          <p:nvPr/>
        </p:nvSpPr>
        <p:spPr bwMode="auto">
          <a:xfrm>
            <a:off x="2209800" y="4724400"/>
            <a:ext cx="24384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5" name="AutoShape 31"/>
          <p:cNvSpPr>
            <a:spLocks noChangeArrowheads="1"/>
          </p:cNvSpPr>
          <p:nvPr/>
        </p:nvSpPr>
        <p:spPr bwMode="auto">
          <a:xfrm>
            <a:off x="2209800" y="5334000"/>
            <a:ext cx="24384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6" name="AutoShape 32"/>
          <p:cNvSpPr>
            <a:spLocks noChangeArrowheads="1"/>
          </p:cNvSpPr>
          <p:nvPr/>
        </p:nvSpPr>
        <p:spPr bwMode="auto">
          <a:xfrm>
            <a:off x="2209800" y="5867400"/>
            <a:ext cx="24384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7" name="Text Box 33"/>
          <p:cNvSpPr txBox="1">
            <a:spLocks noChangeArrowheads="1"/>
          </p:cNvSpPr>
          <p:nvPr/>
        </p:nvSpPr>
        <p:spPr bwMode="auto">
          <a:xfrm>
            <a:off x="2133600" y="3505200"/>
            <a:ext cx="243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Факультет кадрового резерва</a:t>
            </a:r>
          </a:p>
        </p:txBody>
      </p:sp>
      <p:sp>
        <p:nvSpPr>
          <p:cNvPr id="19488" name="Text Box 34"/>
          <p:cNvSpPr txBox="1">
            <a:spLocks noChangeArrowheads="1"/>
          </p:cNvSpPr>
          <p:nvPr/>
        </p:nvSpPr>
        <p:spPr bwMode="auto">
          <a:xfrm>
            <a:off x="2209800" y="4191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Кафедра теории и технологии социальной работы</a:t>
            </a:r>
          </a:p>
        </p:txBody>
      </p:sp>
      <p:sp>
        <p:nvSpPr>
          <p:cNvPr id="19489" name="Text Box 35"/>
          <p:cNvSpPr txBox="1">
            <a:spLocks noChangeArrowheads="1"/>
          </p:cNvSpPr>
          <p:nvPr/>
        </p:nvSpPr>
        <p:spPr bwMode="auto">
          <a:xfrm>
            <a:off x="2133600" y="472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Кафедра социальной политики и социального управления</a:t>
            </a:r>
          </a:p>
        </p:txBody>
      </p:sp>
      <p:sp>
        <p:nvSpPr>
          <p:cNvPr id="19490" name="Text Box 36"/>
          <p:cNvSpPr txBox="1">
            <a:spLocks noChangeArrowheads="1"/>
          </p:cNvSpPr>
          <p:nvPr/>
        </p:nvSpPr>
        <p:spPr bwMode="auto">
          <a:xfrm>
            <a:off x="2209800" y="533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Кафедра психологии и педагогики</a:t>
            </a:r>
          </a:p>
        </p:txBody>
      </p:sp>
      <p:sp>
        <p:nvSpPr>
          <p:cNvPr id="19491" name="Text Box 37"/>
          <p:cNvSpPr txBox="1">
            <a:spLocks noChangeArrowheads="1"/>
          </p:cNvSpPr>
          <p:nvPr/>
        </p:nvSpPr>
        <p:spPr bwMode="auto">
          <a:xfrm>
            <a:off x="2286000" y="586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Кафедра экономики в социальной сфере</a:t>
            </a:r>
          </a:p>
        </p:txBody>
      </p:sp>
      <p:sp>
        <p:nvSpPr>
          <p:cNvPr id="19492" name="Rectangle 38"/>
          <p:cNvSpPr>
            <a:spLocks noChangeArrowheads="1"/>
          </p:cNvSpPr>
          <p:nvPr/>
        </p:nvSpPr>
        <p:spPr bwMode="auto">
          <a:xfrm>
            <a:off x="4572000" y="2133600"/>
            <a:ext cx="205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3" name="Text Box 39"/>
          <p:cNvSpPr txBox="1">
            <a:spLocks noChangeArrowheads="1"/>
          </p:cNvSpPr>
          <p:nvPr/>
        </p:nvSpPr>
        <p:spPr bwMode="auto">
          <a:xfrm>
            <a:off x="4572000" y="2133600"/>
            <a:ext cx="205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Заместитель директора по административно-хозяйственной деятельности</a:t>
            </a:r>
          </a:p>
        </p:txBody>
      </p:sp>
      <p:sp>
        <p:nvSpPr>
          <p:cNvPr id="19494" name="Rectangle 40"/>
          <p:cNvSpPr>
            <a:spLocks noChangeArrowheads="1"/>
          </p:cNvSpPr>
          <p:nvPr/>
        </p:nvSpPr>
        <p:spPr bwMode="auto">
          <a:xfrm>
            <a:off x="6781800" y="2133600"/>
            <a:ext cx="205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5" name="Text Box 41"/>
          <p:cNvSpPr txBox="1">
            <a:spLocks noChangeArrowheads="1"/>
          </p:cNvSpPr>
          <p:nvPr/>
        </p:nvSpPr>
        <p:spPr bwMode="auto">
          <a:xfrm>
            <a:off x="6705600" y="21336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Заместитель директора по финансово-экономической деятельности</a:t>
            </a:r>
          </a:p>
        </p:txBody>
      </p:sp>
      <p:sp>
        <p:nvSpPr>
          <p:cNvPr id="19496" name="AutoShape 42"/>
          <p:cNvSpPr>
            <a:spLocks noChangeArrowheads="1"/>
          </p:cNvSpPr>
          <p:nvPr/>
        </p:nvSpPr>
        <p:spPr bwMode="auto">
          <a:xfrm>
            <a:off x="4953000" y="2971800"/>
            <a:ext cx="1600200" cy="685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7" name="Text Box 43"/>
          <p:cNvSpPr txBox="1">
            <a:spLocks noChangeArrowheads="1"/>
          </p:cNvSpPr>
          <p:nvPr/>
        </p:nvSpPr>
        <p:spPr bwMode="auto">
          <a:xfrm>
            <a:off x="4953000" y="29718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Инженерно-технический комплекс</a:t>
            </a:r>
          </a:p>
        </p:txBody>
      </p:sp>
      <p:sp>
        <p:nvSpPr>
          <p:cNvPr id="19498" name="AutoShape 44"/>
          <p:cNvSpPr>
            <a:spLocks noChangeArrowheads="1"/>
          </p:cNvSpPr>
          <p:nvPr/>
        </p:nvSpPr>
        <p:spPr bwMode="auto">
          <a:xfrm>
            <a:off x="6858000" y="3048000"/>
            <a:ext cx="1371600" cy="685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9" name="Text Box 45"/>
          <p:cNvSpPr txBox="1">
            <a:spLocks noChangeArrowheads="1"/>
          </p:cNvSpPr>
          <p:nvPr/>
        </p:nvSpPr>
        <p:spPr bwMode="auto">
          <a:xfrm>
            <a:off x="6858000" y="3048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Бухгалтерия</a:t>
            </a:r>
          </a:p>
        </p:txBody>
      </p:sp>
      <p:sp>
        <p:nvSpPr>
          <p:cNvPr id="19500" name="AutoShape 46"/>
          <p:cNvSpPr>
            <a:spLocks noChangeArrowheads="1"/>
          </p:cNvSpPr>
          <p:nvPr/>
        </p:nvSpPr>
        <p:spPr bwMode="auto">
          <a:xfrm>
            <a:off x="5410200" y="4343400"/>
            <a:ext cx="1295400" cy="685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1" name="AutoShape 47"/>
          <p:cNvSpPr>
            <a:spLocks noChangeArrowheads="1"/>
          </p:cNvSpPr>
          <p:nvPr/>
        </p:nvSpPr>
        <p:spPr bwMode="auto">
          <a:xfrm>
            <a:off x="7010400" y="4343400"/>
            <a:ext cx="1295400" cy="914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2" name="Text Box 48"/>
          <p:cNvSpPr txBox="1">
            <a:spLocks noChangeArrowheads="1"/>
          </p:cNvSpPr>
          <p:nvPr/>
        </p:nvSpPr>
        <p:spPr bwMode="auto">
          <a:xfrm>
            <a:off x="5410200" y="45720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Правовой отдел</a:t>
            </a:r>
          </a:p>
        </p:txBody>
      </p:sp>
      <p:sp>
        <p:nvSpPr>
          <p:cNvPr id="19503" name="Text Box 49"/>
          <p:cNvSpPr txBox="1">
            <a:spLocks noChangeArrowheads="1"/>
          </p:cNvSpPr>
          <p:nvPr/>
        </p:nvSpPr>
        <p:spPr bwMode="auto">
          <a:xfrm>
            <a:off x="7086600" y="45720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Отдел кадров</a:t>
            </a:r>
          </a:p>
        </p:txBody>
      </p:sp>
      <p:sp>
        <p:nvSpPr>
          <p:cNvPr id="19504" name="AutoShape 51"/>
          <p:cNvSpPr>
            <a:spLocks noChangeArrowheads="1"/>
          </p:cNvSpPr>
          <p:nvPr/>
        </p:nvSpPr>
        <p:spPr bwMode="auto">
          <a:xfrm rot="10800000">
            <a:off x="4019550" y="382588"/>
            <a:ext cx="703263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5" name="AutoShape 52"/>
          <p:cNvSpPr>
            <a:spLocks noChangeArrowheads="1"/>
          </p:cNvSpPr>
          <p:nvPr/>
        </p:nvSpPr>
        <p:spPr bwMode="auto">
          <a:xfrm>
            <a:off x="5257800" y="13716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6" name="Line 53"/>
          <p:cNvSpPr>
            <a:spLocks noChangeShapeType="1"/>
          </p:cNvSpPr>
          <p:nvPr/>
        </p:nvSpPr>
        <p:spPr bwMode="auto">
          <a:xfrm flipH="1">
            <a:off x="1447800" y="1905000"/>
            <a:ext cx="2819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07" name="Line 54"/>
          <p:cNvSpPr>
            <a:spLocks noChangeShapeType="1"/>
          </p:cNvSpPr>
          <p:nvPr/>
        </p:nvSpPr>
        <p:spPr bwMode="auto">
          <a:xfrm flipH="1">
            <a:off x="3276600" y="1905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08" name="Line 55"/>
          <p:cNvSpPr>
            <a:spLocks noChangeShapeType="1"/>
          </p:cNvSpPr>
          <p:nvPr/>
        </p:nvSpPr>
        <p:spPr bwMode="auto">
          <a:xfrm>
            <a:off x="4267200" y="19050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09" name="Line 56"/>
          <p:cNvSpPr>
            <a:spLocks noChangeShapeType="1"/>
          </p:cNvSpPr>
          <p:nvPr/>
        </p:nvSpPr>
        <p:spPr bwMode="auto">
          <a:xfrm>
            <a:off x="4267200" y="1905000"/>
            <a:ext cx="3200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0" name="Line 57"/>
          <p:cNvSpPr>
            <a:spLocks noChangeShapeType="1"/>
          </p:cNvSpPr>
          <p:nvPr/>
        </p:nvSpPr>
        <p:spPr bwMode="auto">
          <a:xfrm>
            <a:off x="4343400" y="1905000"/>
            <a:ext cx="464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1" name="Line 58"/>
          <p:cNvSpPr>
            <a:spLocks noChangeShapeType="1"/>
          </p:cNvSpPr>
          <p:nvPr/>
        </p:nvSpPr>
        <p:spPr bwMode="auto">
          <a:xfrm>
            <a:off x="8991600" y="2057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2" name="Line 59"/>
          <p:cNvSpPr>
            <a:spLocks noChangeShapeType="1"/>
          </p:cNvSpPr>
          <p:nvPr/>
        </p:nvSpPr>
        <p:spPr bwMode="auto">
          <a:xfrm flipH="1">
            <a:off x="6858000" y="4038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13" name="Line 60"/>
          <p:cNvSpPr>
            <a:spLocks noChangeShapeType="1"/>
          </p:cNvSpPr>
          <p:nvPr/>
        </p:nvSpPr>
        <p:spPr bwMode="auto">
          <a:xfrm flipH="1">
            <a:off x="6019800" y="40386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4" name="Line 61"/>
          <p:cNvSpPr>
            <a:spLocks noChangeShapeType="1"/>
          </p:cNvSpPr>
          <p:nvPr/>
        </p:nvSpPr>
        <p:spPr bwMode="auto">
          <a:xfrm>
            <a:off x="6858000" y="40386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5" name="Line 63"/>
          <p:cNvSpPr>
            <a:spLocks noChangeShapeType="1"/>
          </p:cNvSpPr>
          <p:nvPr/>
        </p:nvSpPr>
        <p:spPr bwMode="auto">
          <a:xfrm>
            <a:off x="57912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6" name="Line 64"/>
          <p:cNvSpPr>
            <a:spLocks noChangeShapeType="1"/>
          </p:cNvSpPr>
          <p:nvPr/>
        </p:nvSpPr>
        <p:spPr bwMode="auto">
          <a:xfrm flipH="1">
            <a:off x="75438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7" name="Line 65"/>
          <p:cNvSpPr>
            <a:spLocks noChangeShapeType="1"/>
          </p:cNvSpPr>
          <p:nvPr/>
        </p:nvSpPr>
        <p:spPr bwMode="auto">
          <a:xfrm flipH="1">
            <a:off x="2895600" y="2667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8" name="Line 66"/>
          <p:cNvSpPr>
            <a:spLocks noChangeShapeType="1"/>
          </p:cNvSpPr>
          <p:nvPr/>
        </p:nvSpPr>
        <p:spPr bwMode="auto">
          <a:xfrm>
            <a:off x="3048000" y="26670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19" name="Line 67"/>
          <p:cNvSpPr>
            <a:spLocks noChangeShapeType="1"/>
          </p:cNvSpPr>
          <p:nvPr/>
        </p:nvSpPr>
        <p:spPr bwMode="auto">
          <a:xfrm>
            <a:off x="4800600" y="3352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20" name="Line 68"/>
          <p:cNvSpPr>
            <a:spLocks noChangeShapeType="1"/>
          </p:cNvSpPr>
          <p:nvPr/>
        </p:nvSpPr>
        <p:spPr bwMode="auto">
          <a:xfrm flipH="1">
            <a:off x="4648200" y="601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21" name="Line 69"/>
          <p:cNvSpPr>
            <a:spLocks noChangeShapeType="1"/>
          </p:cNvSpPr>
          <p:nvPr/>
        </p:nvSpPr>
        <p:spPr bwMode="auto">
          <a:xfrm flipH="1">
            <a:off x="4648200" y="556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22" name="Line 70"/>
          <p:cNvSpPr>
            <a:spLocks noChangeShapeType="1"/>
          </p:cNvSpPr>
          <p:nvPr/>
        </p:nvSpPr>
        <p:spPr bwMode="auto">
          <a:xfrm flipH="1">
            <a:off x="4648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23" name="Line 71"/>
          <p:cNvSpPr>
            <a:spLocks noChangeShapeType="1"/>
          </p:cNvSpPr>
          <p:nvPr/>
        </p:nvSpPr>
        <p:spPr bwMode="auto">
          <a:xfrm flipH="1">
            <a:off x="46482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24" name="Line 72"/>
          <p:cNvSpPr>
            <a:spLocks noChangeShapeType="1"/>
          </p:cNvSpPr>
          <p:nvPr/>
        </p:nvSpPr>
        <p:spPr bwMode="auto">
          <a:xfrm flipH="1">
            <a:off x="45720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25" name="Line 73"/>
          <p:cNvSpPr>
            <a:spLocks noChangeShapeType="1"/>
          </p:cNvSpPr>
          <p:nvPr/>
        </p:nvSpPr>
        <p:spPr bwMode="auto">
          <a:xfrm>
            <a:off x="4648200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26" name="Line 75"/>
          <p:cNvSpPr>
            <a:spLocks noChangeShapeType="1"/>
          </p:cNvSpPr>
          <p:nvPr/>
        </p:nvSpPr>
        <p:spPr bwMode="auto">
          <a:xfrm>
            <a:off x="1981200" y="2895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27" name="Line 76"/>
          <p:cNvSpPr>
            <a:spLocks noChangeShapeType="1"/>
          </p:cNvSpPr>
          <p:nvPr/>
        </p:nvSpPr>
        <p:spPr bwMode="auto">
          <a:xfrm flipH="1">
            <a:off x="17526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28" name="Line 77"/>
          <p:cNvSpPr>
            <a:spLocks noChangeShapeType="1"/>
          </p:cNvSpPr>
          <p:nvPr/>
        </p:nvSpPr>
        <p:spPr bwMode="auto">
          <a:xfrm flipH="1">
            <a:off x="17526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29" name="Line 78"/>
          <p:cNvSpPr>
            <a:spLocks noChangeShapeType="1"/>
          </p:cNvSpPr>
          <p:nvPr/>
        </p:nvSpPr>
        <p:spPr bwMode="auto">
          <a:xfrm flipH="1">
            <a:off x="18288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30" name="Line 79"/>
          <p:cNvSpPr>
            <a:spLocks noChangeShapeType="1"/>
          </p:cNvSpPr>
          <p:nvPr/>
        </p:nvSpPr>
        <p:spPr bwMode="auto">
          <a:xfrm flipH="1">
            <a:off x="18288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531" name="Line 80"/>
          <p:cNvSpPr>
            <a:spLocks noChangeShapeType="1"/>
          </p:cNvSpPr>
          <p:nvPr/>
        </p:nvSpPr>
        <p:spPr bwMode="auto">
          <a:xfrm>
            <a:off x="1143000" y="26670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4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cs typeface="Arial" charset="0"/>
              </a:rPr>
              <a:t>Структура Института:</a:t>
            </a: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8929688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Факультет кадрового резерва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Кафедра теории и технологии социальной работы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Кафедра экономики в социальной сфере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Кафедра социальной политики и социального управления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Кафедра психологии и педагогики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Учебно-методический отдел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Центр мониторинговых исследований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Отдел аттестации кадров</a:t>
            </a:r>
            <a:r>
              <a:rPr lang="ru-RU" sz="2400" b="1" smtClean="0">
                <a:solidFill>
                  <a:schemeClr val="bg1"/>
                </a:solidFill>
              </a:rPr>
              <a:t> системы социальной защиты </a:t>
            </a:r>
            <a:r>
              <a:rPr lang="ru-RU" sz="2400" b="1" smtClean="0">
                <a:solidFill>
                  <a:srgbClr val="5D0309"/>
                </a:solidFill>
              </a:rPr>
              <a:t>населения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Научно-экспериментальная лаборатория инновационных проектов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5D0309"/>
                </a:solidFill>
              </a:rPr>
              <a:t>Библиотека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700" b="1" smtClean="0">
                <a:solidFill>
                  <a:srgbClr val="5D0309"/>
                </a:solidFill>
              </a:rPr>
              <a:t>Редакционно-издательский комплекс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700" b="1" smtClean="0">
                <a:solidFill>
                  <a:srgbClr val="5D0309"/>
                </a:solidFill>
              </a:rPr>
              <a:t>Правовой отдел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700" b="1" smtClean="0">
                <a:solidFill>
                  <a:srgbClr val="5D0309"/>
                </a:solidFill>
              </a:rPr>
              <a:t>Отдел кадров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700" b="1" smtClean="0">
                <a:solidFill>
                  <a:srgbClr val="5D0309"/>
                </a:solidFill>
              </a:rPr>
              <a:t>Инженерно-технический комплекс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700" b="1" smtClean="0">
                <a:solidFill>
                  <a:srgbClr val="5D0309"/>
                </a:solidFill>
              </a:rPr>
              <a:t>Бухгалтерия </a:t>
            </a:r>
          </a:p>
        </p:txBody>
      </p:sp>
    </p:spTree>
  </p:cSld>
  <p:clrMapOvr>
    <a:masterClrMapping/>
  </p:clrMapOvr>
  <p:transition spd="slow" advClick="0" advTm="4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aday.ru/data/165/687/1234/%D0%A1%D0%BE%D0%B1%D0%BE%D1%80%D0%B8%D0%BD%D0%BA%D0%B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GP6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72330" y="1000108"/>
            <a:ext cx="1782403" cy="1336802"/>
          </a:xfrm>
          <a:prstGeom prst="snip1Rect">
            <a:avLst>
              <a:gd name="adj" fmla="val 18111"/>
            </a:avLst>
          </a:prstGeom>
          <a:ln w="38100">
            <a:solidFill>
              <a:srgbClr val="C00000"/>
            </a:solidFill>
          </a:ln>
        </p:spPr>
      </p:pic>
      <p:sp>
        <p:nvSpPr>
          <p:cNvPr id="21508" name="Содержимое 2"/>
          <p:cNvSpPr>
            <a:spLocks noGrp="1"/>
          </p:cNvSpPr>
          <p:nvPr>
            <p:ph sz="half" idx="1"/>
          </p:nvPr>
        </p:nvSpPr>
        <p:spPr>
          <a:xfrm>
            <a:off x="0" y="928688"/>
            <a:ext cx="6948264" cy="5929312"/>
          </a:xfrm>
        </p:spPr>
        <p:txBody>
          <a:bodyPr/>
          <a:lstStyle/>
          <a:p>
            <a:pPr algn="just" eaLnBrk="1" hangingPunct="1">
              <a:buFont typeface="Arial" charset="0"/>
              <a:buBlip>
                <a:blip r:embed="rId4"/>
              </a:buBlip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ИПК ДСЗН г.Москвы, д.и.н., профессор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Холостова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Е.И.,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инициаторов введения профессиональной социальной работы в России. С 1991 года занимается организацией подготовки специалистов по социальной работе в системе высшего профессионального образования. Автор более 250 учебников, учебных, методических и справочных пособий, научных статей, изданных общим тиражом 150 тыс. экземпляров. Главный редактор «Отечественного журнала социальной работы».</a:t>
            </a:r>
          </a:p>
          <a:p>
            <a:pPr algn="just" eaLnBrk="1" hangingPunct="1"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Blip>
                <a:blip r:embed="rId4"/>
              </a:buBlip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учебно-методической работе, д.п.н., профессор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Прохорова О.Г.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 монографий по социально-педагогическим проблемам основных воспитательных систем, ведет занятия по социальному партнерству и социальному управлению.</a:t>
            </a:r>
          </a:p>
          <a:p>
            <a:pPr eaLnBrk="1" hangingPunct="1"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научно-аналитической работе, д.с.н. , профессор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Мкртумова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И.В.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ведет занятия по учебным дисциплинам «Социальная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реабилитология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«Социальная работа с инвалидами, лицами с ограничениями жизнедеятельности».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инновациям и работе с регионами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Каминский П.Л.,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к.юрид.н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профессор, автор учебников по социальному страхованию и социальному обслуживанию, ведет занятия по нормативно-правовому обеспечению деятельности органов социальной защиты населения.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Ученый секретарь Института,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д.э.н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профессор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Маяцкая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И.Н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ведет занятия по финансово-экономическому обеспечению деятельности учреждений социального обслуживания.</a:t>
            </a:r>
          </a:p>
          <a:p>
            <a:pPr eaLnBrk="1" hangingPunct="1">
              <a:buFont typeface="Arial" charset="0"/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Documents and Settings\админ\Рабочий стол\Ирина Николаевна Маяцк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0719" y="5357826"/>
            <a:ext cx="1203281" cy="1298898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"/>
            <a:ext cx="6467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C00000"/>
                </a:solidFill>
                <a:latin typeface="+mn-lt"/>
                <a:cs typeface="+mn-cs"/>
              </a:rPr>
              <a:t>Руководство  Института</a:t>
            </a:r>
            <a:endParaRPr lang="ru-RU" sz="4800" dirty="0">
              <a:latin typeface="+mn-lt"/>
              <a:cs typeface="+mn-cs"/>
            </a:endParaRPr>
          </a:p>
        </p:txBody>
      </p:sp>
      <p:pic>
        <p:nvPicPr>
          <p:cNvPr id="21511" name="Picture 9" descr="100_85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500306"/>
            <a:ext cx="11525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nepu.ru/fl/site/9/712_m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2571744"/>
            <a:ext cx="1152525" cy="151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3" name="Picture 9" descr="F:\_DSC00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071942"/>
            <a:ext cx="1168301" cy="1759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Click="0" advTm="4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\Мои документы\Мои рисунки\препод. подписанные\Хухлина Валентина Владимиров..JPG"/>
          <p:cNvPicPr>
            <a:picLocks noChangeAspect="1" noChangeArrowheads="1"/>
          </p:cNvPicPr>
          <p:nvPr/>
        </p:nvPicPr>
        <p:blipFill>
          <a:blip r:embed="rId2" cstate="print"/>
          <a:srcRect t="21239" b="9734"/>
          <a:stretch>
            <a:fillRect/>
          </a:stretch>
        </p:blipFill>
        <p:spPr bwMode="auto">
          <a:xfrm>
            <a:off x="7630144" y="2924944"/>
            <a:ext cx="1513856" cy="1571636"/>
          </a:xfrm>
          <a:prstGeom prst="hexagon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2052" name="Picture 4" descr="G:\Новая папка\фото\IMGP1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08920"/>
            <a:ext cx="1321803" cy="1643074"/>
          </a:xfrm>
          <a:prstGeom prst="snipRoundRect">
            <a:avLst/>
          </a:prstGeom>
          <a:noFill/>
          <a:ln w="47625">
            <a:solidFill>
              <a:srgbClr val="C00000"/>
            </a:solidFill>
          </a:ln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Кадры Института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" y="1535113"/>
            <a:ext cx="5457825" cy="50371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В структурных подразделениях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Института работает около 80 человек,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в том числе 30 преподавателей,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из числа которых 12 докторов наук,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профессоров, 21 – кандидат наук,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доцентов, старших преподавателей.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Более 80 % преподавателей имеют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практику работы в системе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социальной защиты населения.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К учебному процессу привлекаются</a:t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smtClean="0">
                <a:solidFill>
                  <a:srgbClr val="FF0000"/>
                </a:solidFill>
              </a:rPr>
              <a:t>ведущие специалисты,</a:t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smtClean="0">
                <a:solidFill>
                  <a:srgbClr val="FF0000"/>
                </a:solidFill>
              </a:rPr>
              <a:t>руководители предприятий, объединений,</a:t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smtClean="0">
                <a:solidFill>
                  <a:srgbClr val="FF0000"/>
                </a:solidFill>
              </a:rPr>
              <a:t>организаций и учреждений отрасли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/>
          </a:p>
        </p:txBody>
      </p:sp>
      <p:pic>
        <p:nvPicPr>
          <p:cNvPr id="7" name="Picture 3" descr="C:\Documents and Settings\админ\Мои документы\Мои рисунки\препод. подписанные\Хухлина Валентина Владимиров..JPG"/>
          <p:cNvPicPr>
            <a:picLocks noChangeAspect="1" noChangeArrowheads="1"/>
          </p:cNvPicPr>
          <p:nvPr/>
        </p:nvPicPr>
        <p:blipFill>
          <a:blip r:embed="rId4" cstate="print"/>
          <a:srcRect t="21570" b="11024"/>
          <a:stretch>
            <a:fillRect/>
          </a:stretch>
        </p:blipFill>
        <p:spPr bwMode="auto">
          <a:xfrm>
            <a:off x="7523450" y="5013176"/>
            <a:ext cx="1620550" cy="1643074"/>
          </a:xfrm>
          <a:prstGeom prst="hexagon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4" name="Содержимое 6" descr="Шеляг.JPG"/>
          <p:cNvPicPr>
            <a:picLocks noChangeAspect="1"/>
          </p:cNvPicPr>
          <p:nvPr/>
        </p:nvPicPr>
        <p:blipFill>
          <a:blip r:embed="rId5" cstate="print"/>
          <a:srcRect l="7295" t="10000" b="20000"/>
          <a:stretch>
            <a:fillRect/>
          </a:stretch>
        </p:blipFill>
        <p:spPr>
          <a:xfrm>
            <a:off x="6228184" y="1196752"/>
            <a:ext cx="2193689" cy="1278820"/>
          </a:xfrm>
          <a:prstGeom prst="snip2DiagRect">
            <a:avLst/>
          </a:prstGeom>
          <a:ln w="76200">
            <a:solidFill>
              <a:srgbClr val="C00000"/>
            </a:solidFill>
            <a:prstDash val="solid"/>
          </a:ln>
        </p:spPr>
      </p:pic>
      <p:pic>
        <p:nvPicPr>
          <p:cNvPr id="11" name="Picture 3" descr="C:\Documents and Settings\админ\Мои документы\Мои рисунки\препод. подписанные\Шеляг Татьяна Вас..JPG"/>
          <p:cNvPicPr>
            <a:picLocks noChangeAspect="1" noChangeArrowheads="1"/>
          </p:cNvPicPr>
          <p:nvPr/>
        </p:nvPicPr>
        <p:blipFill>
          <a:blip r:embed="rId6" cstate="print"/>
          <a:srcRect l="16667" t="17194" b="14031"/>
          <a:stretch>
            <a:fillRect/>
          </a:stretch>
        </p:blipFill>
        <p:spPr bwMode="auto">
          <a:xfrm>
            <a:off x="5940152" y="4797152"/>
            <a:ext cx="1500198" cy="1650218"/>
          </a:xfrm>
          <a:prstGeom prst="snip1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 advClick="0" advTm="4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ag.maths.ox.ac.uk/samath/m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857250" y="357188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Профессиональная переподготовка и повышение квалификации руководителей и специалистов системы</a:t>
            </a:r>
          </a:p>
        </p:txBody>
      </p:sp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142875" y="1125538"/>
            <a:ext cx="64452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200" b="1">
                <a:solidFill>
                  <a:srgbClr val="C00000"/>
                </a:solidFill>
              </a:rPr>
              <a:t>Ведутся занятия по 42 направлениям</a:t>
            </a:r>
            <a:r>
              <a:rPr lang="ru-RU" sz="2000" b="1">
                <a:solidFill>
                  <a:srgbClr val="002060"/>
                </a:solidFill>
              </a:rPr>
              <a:t>	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форме лекций, теоретических и методических семинаров, практических и лабораторных занятий, деловых игр, тренингов, мастер-классов, тематических дискуссий, круглых столов,  стажировок (в том числе зарубежных), экскурсий, коллоквиумов и т.д.</a:t>
            </a:r>
          </a:p>
          <a:p>
            <a:pPr marL="342900" indent="-34290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институте повышают квалификацию: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Руководители и специалисты учреждений социального обслуживания всех типов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Специалисты районных управлений социальной защиты населения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Руководители органов и учреждений социальной защиты населения субъектов Российской Федерации</a:t>
            </a:r>
          </a:p>
          <a:p>
            <a:pPr marL="342900" indent="-342900"/>
            <a:endParaRPr lang="ru-RU" sz="2200" b="1">
              <a:solidFill>
                <a:srgbClr val="002060"/>
              </a:solidFill>
            </a:endParaRPr>
          </a:p>
        </p:txBody>
      </p:sp>
      <p:pic>
        <p:nvPicPr>
          <p:cNvPr id="23557" name="Рисунок 7" descr="C:\информация отдела\фотовыставка ИПК\учебный процесс 2011\IMG_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196975"/>
            <a:ext cx="1928812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0" descr="C:\информация отдела\фотовыставка ИПК\учебный процесс 2011\IMG_2958.JPG"/>
          <p:cNvPicPr>
            <a:picLocks noChangeAspect="1" noChangeArrowheads="1"/>
          </p:cNvPicPr>
          <p:nvPr/>
        </p:nvPicPr>
        <p:blipFill>
          <a:blip r:embed="rId5" cstate="print"/>
          <a:srcRect l="10583" t="20673" r="4916"/>
          <a:stretch>
            <a:fillRect/>
          </a:stretch>
        </p:blipFill>
        <p:spPr bwMode="auto">
          <a:xfrm>
            <a:off x="7072313" y="2924175"/>
            <a:ext cx="20716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1" descr="C:\информация отдела\фотовыставка ИПК\учебный процесс 2011\IMG_7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7400" y="4868863"/>
            <a:ext cx="200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4161</TotalTime>
  <Words>2020</Words>
  <Application>Microsoft Office PowerPoint</Application>
  <PresentationFormat>Экран (4:3)</PresentationFormat>
  <Paragraphs>290</Paragraphs>
  <Slides>41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Тема Office</vt:lpstr>
      <vt:lpstr>Диаграмма</vt:lpstr>
      <vt:lpstr>Picture</vt:lpstr>
      <vt:lpstr>Слайд 1</vt:lpstr>
      <vt:lpstr>Слайд 2</vt:lpstr>
      <vt:lpstr>Слайд 3</vt:lpstr>
      <vt:lpstr>Основные направления деятельности Института:</vt:lpstr>
      <vt:lpstr>Слайд 5</vt:lpstr>
      <vt:lpstr>Структура Института:</vt:lpstr>
      <vt:lpstr>Слайд 7</vt:lpstr>
      <vt:lpstr>Кадры Института</vt:lpstr>
      <vt:lpstr>Слайд 9</vt:lpstr>
      <vt:lpstr>Образовательные программы «Института переподготовки и повышения квалификации руководящих кадров и специалистов системы социальной защиты населения города Москвы»</vt:lpstr>
      <vt:lpstr>Слайд 11</vt:lpstr>
      <vt:lpstr>Слайд 12</vt:lpstr>
      <vt:lpstr>Платные образовательные услуги</vt:lpstr>
      <vt:lpstr>Слайд 14</vt:lpstr>
      <vt:lpstr>Слайд 15</vt:lpstr>
      <vt:lpstr>Центр мониторинговых исследований</vt:lpstr>
      <vt:lpstr>Основные мероприятия 2012 года</vt:lpstr>
      <vt:lpstr>Основные мероприятия 2012 года</vt:lpstr>
      <vt:lpstr>Слайд 19</vt:lpstr>
      <vt:lpstr>Творческие конкурсы 2012 года</vt:lpstr>
      <vt:lpstr>Слайд 21</vt:lpstr>
      <vt:lpstr>«Энциклопедия социальных практик»</vt:lpstr>
      <vt:lpstr>Организация зарубежных  обучающих стажировок</vt:lpstr>
      <vt:lpstr> </vt:lpstr>
      <vt:lpstr>Школа передового опыта</vt:lpstr>
      <vt:lpstr>ОБУЧАЮЩИЕ СЕМИНАРЫ ДЛЯ РУКОВОДИТЕЛЕЙ  окружных управлений социальной защиты населения города Москвы: Задачи: активизация инновационной деятельности,  информирование о передовых формах, методах работы специалистов органов и учреждений системы социального обслуживания административных округов города Москвы.  Лучший опыт работы обобщён в научно-практических сборниках серии «Библиотека специалистов системы социальной защиты населения города Москвы». </vt:lpstr>
      <vt:lpstr>АТТЕСТАЦИЯ КАДРОВ СИСТЕМЫ СОЦИАЛЬНОЙ ЗАЩИТЫ НАСЕЛЕНИЯ ГОРОДА МОСКВЫ</vt:lpstr>
      <vt:lpstr>В 2011-12 учебном  году  аттестацию прошли: </vt:lpstr>
      <vt:lpstr>Основные результаты аттестации:</vt:lpstr>
      <vt:lpstr>Дальнейшие задачи отдела аттестации </vt:lpstr>
      <vt:lpstr>Слайд 31</vt:lpstr>
      <vt:lpstr> Факультет кадрового резерва </vt:lpstr>
      <vt:lpstr>Библиотека </vt:lpstr>
      <vt:lpstr>Городские профессионально общественные  объединений специалистов учреждений социального обслуживания</vt:lpstr>
      <vt:lpstr>Межрегиональное и международное сотрудничество</vt:lpstr>
      <vt:lpstr>Слайд 36</vt:lpstr>
      <vt:lpstr>Взаимодействие с регионами Российской Федерации</vt:lpstr>
      <vt:lpstr>Образовательное пространство Института переподготовки и повышения квалификации руководящих кадров и специалистов системы социальной защиты населения города Москвы  </vt:lpstr>
      <vt:lpstr>Слайд 39</vt:lpstr>
      <vt:lpstr>Перспективы развития Института: 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переподготовки и повышения квалификации руководящих кадров и специалистов системы социальной защиты населения города Москвы</dc:title>
  <dc:creator>user</dc:creator>
  <cp:lastModifiedBy>33</cp:lastModifiedBy>
  <cp:revision>592</cp:revision>
  <dcterms:created xsi:type="dcterms:W3CDTF">2009-08-20T06:59:52Z</dcterms:created>
  <dcterms:modified xsi:type="dcterms:W3CDTF">2013-09-30T05:08:55Z</dcterms:modified>
</cp:coreProperties>
</file>